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2" r:id="rId2"/>
    <p:sldId id="263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4" autoAdjust="0"/>
    <p:restoredTop sz="94660"/>
  </p:normalViewPr>
  <p:slideViewPr>
    <p:cSldViewPr snapToGrid="0">
      <p:cViewPr varScale="1">
        <p:scale>
          <a:sx n="75" d="100"/>
          <a:sy n="75" d="100"/>
        </p:scale>
        <p:origin x="72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6176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735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1885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2127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886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988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637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1763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799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6468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1162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190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3"/>
          <p:cNvSpPr>
            <a:spLocks noChangeArrowheads="1"/>
          </p:cNvSpPr>
          <p:nvPr/>
        </p:nvSpPr>
        <p:spPr bwMode="auto">
          <a:xfrm>
            <a:off x="2343150" y="2286000"/>
            <a:ext cx="7261225" cy="1963738"/>
          </a:xfrm>
          <a:prstGeom prst="rect">
            <a:avLst/>
          </a:prstGeom>
          <a:solidFill>
            <a:srgbClr val="0D0D0D">
              <a:alpha val="1294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7" name="组合 4"/>
          <p:cNvGrpSpPr>
            <a:grpSpLocks/>
          </p:cNvGrpSpPr>
          <p:nvPr/>
        </p:nvGrpSpPr>
        <p:grpSpPr bwMode="auto">
          <a:xfrm>
            <a:off x="2160588" y="2978150"/>
            <a:ext cx="939800" cy="901700"/>
            <a:chOff x="0" y="0"/>
            <a:chExt cx="4262236" cy="4090401"/>
          </a:xfrm>
        </p:grpSpPr>
        <p:sp>
          <p:nvSpPr>
            <p:cNvPr id="8" name="等腰三角形 5"/>
            <p:cNvSpPr>
              <a:spLocks noChangeArrowheads="1"/>
            </p:cNvSpPr>
            <p:nvPr/>
          </p:nvSpPr>
          <p:spPr bwMode="auto">
            <a:xfrm>
              <a:off x="0" y="0"/>
              <a:ext cx="3320425" cy="3450557"/>
            </a:xfrm>
            <a:prstGeom prst="triangle">
              <a:avLst>
                <a:gd name="adj" fmla="val 10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" name="等腰三角形 6"/>
            <p:cNvSpPr>
              <a:spLocks noChangeArrowheads="1"/>
            </p:cNvSpPr>
            <p:nvPr/>
          </p:nvSpPr>
          <p:spPr bwMode="auto">
            <a:xfrm rot="5400000">
              <a:off x="2111240" y="1939404"/>
              <a:ext cx="2418364" cy="1883627"/>
            </a:xfrm>
            <a:prstGeom prst="triangle">
              <a:avLst>
                <a:gd name="adj" fmla="val 10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椭圆 7"/>
            <p:cNvSpPr>
              <a:spLocks noChangeArrowheads="1"/>
            </p:cNvSpPr>
            <p:nvPr/>
          </p:nvSpPr>
          <p:spPr bwMode="auto">
            <a:xfrm>
              <a:off x="3641610" y="1672038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1" name="组合 8"/>
          <p:cNvGrpSpPr>
            <a:grpSpLocks/>
          </p:cNvGrpSpPr>
          <p:nvPr/>
        </p:nvGrpSpPr>
        <p:grpSpPr bwMode="auto">
          <a:xfrm>
            <a:off x="9185275" y="3371850"/>
            <a:ext cx="839788" cy="877888"/>
            <a:chOff x="0" y="0"/>
            <a:chExt cx="3449737" cy="3606178"/>
          </a:xfrm>
        </p:grpSpPr>
        <p:sp>
          <p:nvSpPr>
            <p:cNvPr id="12" name="等腰三角形 9"/>
            <p:cNvSpPr>
              <a:spLocks noChangeArrowheads="1"/>
            </p:cNvSpPr>
            <p:nvPr/>
          </p:nvSpPr>
          <p:spPr bwMode="auto">
            <a:xfrm rot="716823">
              <a:off x="0" y="0"/>
              <a:ext cx="3320428" cy="3450556"/>
            </a:xfrm>
            <a:prstGeom prst="triangle">
              <a:avLst>
                <a:gd name="adj" fmla="val 5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3" name="等腰三角形 10"/>
            <p:cNvSpPr>
              <a:spLocks noChangeArrowheads="1"/>
            </p:cNvSpPr>
            <p:nvPr/>
          </p:nvSpPr>
          <p:spPr bwMode="auto">
            <a:xfrm rot="-2580544">
              <a:off x="868895" y="1325164"/>
              <a:ext cx="2014750" cy="2281014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" name="椭圆 11"/>
            <p:cNvSpPr>
              <a:spLocks noChangeArrowheads="1"/>
            </p:cNvSpPr>
            <p:nvPr/>
          </p:nvSpPr>
          <p:spPr bwMode="auto">
            <a:xfrm>
              <a:off x="3390865" y="1639209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209800" y="2570163"/>
            <a:ext cx="7772400" cy="1531938"/>
          </a:xfrm>
        </p:spPr>
        <p:txBody>
          <a:bodyPr anchor="ctr" anchorCtr="0">
            <a:norm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我对科学哲学的初步认识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667000" y="4465638"/>
            <a:ext cx="6858000" cy="1998662"/>
          </a:xfrm>
        </p:spPr>
        <p:txBody>
          <a:bodyPr anchor="ctr" anchorCtr="0">
            <a:normAutofit/>
          </a:bodyPr>
          <a:lstStyle/>
          <a:p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南开大学经济与发展研究院</a:t>
            </a:r>
            <a:endParaRPr lang="en-US" altLang="zh-CN" sz="1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王</a:t>
            </a: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迎</a:t>
            </a: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军 教授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59006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14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1607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8" name="组合 10"/>
          <p:cNvGrpSpPr>
            <a:grpSpLocks/>
          </p:cNvGrpSpPr>
          <p:nvPr/>
        </p:nvGrpSpPr>
        <p:grpSpPr bwMode="auto">
          <a:xfrm>
            <a:off x="1942131" y="2150231"/>
            <a:ext cx="368300" cy="554752"/>
            <a:chOff x="0" y="0"/>
            <a:chExt cx="1064175" cy="1605838"/>
          </a:xfrm>
        </p:grpSpPr>
        <p:sp>
          <p:nvSpPr>
            <p:cNvPr id="9" name="任意多边形 9"/>
            <p:cNvSpPr>
              <a:spLocks/>
            </p:cNvSpPr>
            <p:nvPr/>
          </p:nvSpPr>
          <p:spPr bwMode="auto">
            <a:xfrm rot="919542">
              <a:off x="0" y="0"/>
              <a:ext cx="1035297" cy="1426610"/>
            </a:xfrm>
            <a:custGeom>
              <a:avLst/>
              <a:gdLst>
                <a:gd name="T0" fmla="*/ 574808 w 1035297"/>
                <a:gd name="T1" fmla="*/ 0 h 1426610"/>
                <a:gd name="T2" fmla="*/ 1035297 w 1035297"/>
                <a:gd name="T3" fmla="*/ 1142885 h 1426610"/>
                <a:gd name="T4" fmla="*/ 0 w 1035297"/>
                <a:gd name="T5" fmla="*/ 1426610 h 1426610"/>
                <a:gd name="T6" fmla="*/ 574808 w 1035297"/>
                <a:gd name="T7" fmla="*/ 0 h 14266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5297" h="1426610">
                  <a:moveTo>
                    <a:pt x="574808" y="0"/>
                  </a:moveTo>
                  <a:lnTo>
                    <a:pt x="1035297" y="1142885"/>
                  </a:lnTo>
                  <a:lnTo>
                    <a:pt x="0" y="1426610"/>
                  </a:lnTo>
                  <a:lnTo>
                    <a:pt x="574808" y="0"/>
                  </a:lnTo>
                  <a:close/>
                </a:path>
              </a:pathLst>
            </a:custGeom>
            <a:solidFill>
              <a:schemeClr val="bg1">
                <a:alpha val="34117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" name="任意多边形 6"/>
            <p:cNvSpPr>
              <a:spLocks/>
            </p:cNvSpPr>
            <p:nvPr/>
          </p:nvSpPr>
          <p:spPr bwMode="auto">
            <a:xfrm rot="-1050472">
              <a:off x="352665" y="557257"/>
              <a:ext cx="711510" cy="1048581"/>
            </a:xfrm>
            <a:custGeom>
              <a:avLst/>
              <a:gdLst>
                <a:gd name="T0" fmla="*/ 314251 w 2970348"/>
                <a:gd name="T1" fmla="*/ 0 h 4484232"/>
                <a:gd name="T2" fmla="*/ 711510 w 2970348"/>
                <a:gd name="T3" fmla="*/ 1048581 h 4484232"/>
                <a:gd name="T4" fmla="*/ 0 w 2970348"/>
                <a:gd name="T5" fmla="*/ 829477 h 4484232"/>
                <a:gd name="T6" fmla="*/ 314251 w 2970348"/>
                <a:gd name="T7" fmla="*/ 0 h 44842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70348" h="4484232">
                  <a:moveTo>
                    <a:pt x="1311906" y="0"/>
                  </a:moveTo>
                  <a:lnTo>
                    <a:pt x="2970348" y="4484232"/>
                  </a:lnTo>
                  <a:lnTo>
                    <a:pt x="0" y="3547237"/>
                  </a:lnTo>
                  <a:lnTo>
                    <a:pt x="1311906" y="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1" name="文本框 15"/>
          <p:cNvSpPr txBox="1">
            <a:spLocks noChangeArrowheads="1"/>
          </p:cNvSpPr>
          <p:nvPr/>
        </p:nvSpPr>
        <p:spPr bwMode="auto">
          <a:xfrm>
            <a:off x="692150" y="683893"/>
            <a:ext cx="470949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内容提要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7"/>
          <p:cNvCxnSpPr>
            <a:cxnSpLocks noChangeShapeType="1"/>
          </p:cNvCxnSpPr>
          <p:nvPr/>
        </p:nvCxnSpPr>
        <p:spPr bwMode="auto">
          <a:xfrm flipV="1">
            <a:off x="692150" y="1435179"/>
            <a:ext cx="4252913" cy="9525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直接连接符 20"/>
          <p:cNvCxnSpPr>
            <a:cxnSpLocks noChangeShapeType="1"/>
          </p:cNvCxnSpPr>
          <p:nvPr/>
        </p:nvCxnSpPr>
        <p:spPr bwMode="auto">
          <a:xfrm>
            <a:off x="692150" y="1562179"/>
            <a:ext cx="4252913" cy="0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文本框 22"/>
          <p:cNvSpPr txBox="1">
            <a:spLocks noChangeArrowheads="1"/>
          </p:cNvSpPr>
          <p:nvPr/>
        </p:nvSpPr>
        <p:spPr bwMode="auto">
          <a:xfrm>
            <a:off x="2742402" y="2146754"/>
            <a:ext cx="743029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zh-CN" altLang="en-US" sz="2400" dirty="0"/>
              <a:t>王迎军教授</a:t>
            </a:r>
            <a:r>
              <a:rPr lang="zh-CN" altLang="zh-CN" sz="2400" dirty="0"/>
              <a:t>提出许多科学哲学的问题与同学们一同思考</a:t>
            </a:r>
            <a:r>
              <a:rPr lang="zh-CN" altLang="en-US" sz="2400" dirty="0" smtClean="0"/>
              <a:t>，并指出虽</a:t>
            </a:r>
            <a:r>
              <a:rPr lang="zh-CN" altLang="zh-CN" sz="2400" dirty="0" smtClean="0"/>
              <a:t>然</a:t>
            </a:r>
            <a:r>
              <a:rPr lang="zh-CN" altLang="zh-CN" sz="2400" dirty="0"/>
              <a:t>这些回答既不一致，也无权威观点，但通过学习科学哲学，可以加深对方法论的理解，也可以拓宽学术视野。</a:t>
            </a:r>
            <a:endParaRPr lang="zh-CN" altLang="en-US" sz="2400" dirty="0"/>
          </a:p>
        </p:txBody>
      </p:sp>
      <p:grpSp>
        <p:nvGrpSpPr>
          <p:cNvPr id="21" name="组合 28"/>
          <p:cNvGrpSpPr>
            <a:grpSpLocks/>
          </p:cNvGrpSpPr>
          <p:nvPr/>
        </p:nvGrpSpPr>
        <p:grpSpPr bwMode="auto">
          <a:xfrm>
            <a:off x="1947128" y="3919297"/>
            <a:ext cx="368300" cy="553600"/>
            <a:chOff x="0" y="0"/>
            <a:chExt cx="1064175" cy="1605838"/>
          </a:xfrm>
        </p:grpSpPr>
        <p:sp>
          <p:nvSpPr>
            <p:cNvPr id="22" name="任意多边形 29"/>
            <p:cNvSpPr>
              <a:spLocks/>
            </p:cNvSpPr>
            <p:nvPr/>
          </p:nvSpPr>
          <p:spPr bwMode="auto">
            <a:xfrm rot="919542">
              <a:off x="0" y="0"/>
              <a:ext cx="1035297" cy="1426610"/>
            </a:xfrm>
            <a:custGeom>
              <a:avLst/>
              <a:gdLst>
                <a:gd name="T0" fmla="*/ 574808 w 1035297"/>
                <a:gd name="T1" fmla="*/ 0 h 1426610"/>
                <a:gd name="T2" fmla="*/ 1035297 w 1035297"/>
                <a:gd name="T3" fmla="*/ 1142885 h 1426610"/>
                <a:gd name="T4" fmla="*/ 0 w 1035297"/>
                <a:gd name="T5" fmla="*/ 1426610 h 1426610"/>
                <a:gd name="T6" fmla="*/ 574808 w 1035297"/>
                <a:gd name="T7" fmla="*/ 0 h 14266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5297" h="1426610">
                  <a:moveTo>
                    <a:pt x="574808" y="0"/>
                  </a:moveTo>
                  <a:lnTo>
                    <a:pt x="1035297" y="1142885"/>
                  </a:lnTo>
                  <a:lnTo>
                    <a:pt x="0" y="1426610"/>
                  </a:lnTo>
                  <a:lnTo>
                    <a:pt x="574808" y="0"/>
                  </a:lnTo>
                  <a:close/>
                </a:path>
              </a:pathLst>
            </a:custGeom>
            <a:solidFill>
              <a:schemeClr val="bg1">
                <a:alpha val="34117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3" name="任意多边形 30"/>
            <p:cNvSpPr>
              <a:spLocks/>
            </p:cNvSpPr>
            <p:nvPr/>
          </p:nvSpPr>
          <p:spPr bwMode="auto">
            <a:xfrm rot="-1050472">
              <a:off x="352665" y="557257"/>
              <a:ext cx="711510" cy="1048581"/>
            </a:xfrm>
            <a:custGeom>
              <a:avLst/>
              <a:gdLst>
                <a:gd name="T0" fmla="*/ 314251 w 2970348"/>
                <a:gd name="T1" fmla="*/ 0 h 4484232"/>
                <a:gd name="T2" fmla="*/ 711510 w 2970348"/>
                <a:gd name="T3" fmla="*/ 1048581 h 4484232"/>
                <a:gd name="T4" fmla="*/ 0 w 2970348"/>
                <a:gd name="T5" fmla="*/ 829477 h 4484232"/>
                <a:gd name="T6" fmla="*/ 314251 w 2970348"/>
                <a:gd name="T7" fmla="*/ 0 h 44842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70348" h="4484232">
                  <a:moveTo>
                    <a:pt x="1311906" y="0"/>
                  </a:moveTo>
                  <a:lnTo>
                    <a:pt x="2970348" y="4484232"/>
                  </a:lnTo>
                  <a:lnTo>
                    <a:pt x="0" y="3547237"/>
                  </a:lnTo>
                  <a:lnTo>
                    <a:pt x="1311906" y="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35" name="文本框 22"/>
          <p:cNvSpPr txBox="1">
            <a:spLocks noChangeArrowheads="1"/>
          </p:cNvSpPr>
          <p:nvPr/>
        </p:nvSpPr>
        <p:spPr bwMode="auto">
          <a:xfrm>
            <a:off x="2742402" y="3921237"/>
            <a:ext cx="743029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>
              <a:defRPr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dirty="0"/>
              <a:t>王迎军教授进一步解释了科学哲学既是一种哲学思潮，也是一个相对独立的哲学学科，是以科学活动作为研究对象的哲学</a:t>
            </a:r>
            <a:r>
              <a:rPr lang="zh-CN" altLang="zh-CN" dirty="0" smtClean="0"/>
              <a:t>领域</a:t>
            </a:r>
            <a:r>
              <a:rPr lang="zh-CN" altLang="en-US" dirty="0" smtClean="0"/>
              <a:t>，并结合许多案例，细致讲解了</a:t>
            </a:r>
            <a:r>
              <a:rPr lang="zh-CN" altLang="zh-CN" dirty="0"/>
              <a:t>归纳主义的逻辑实证主义和演绎主义的否证主义、库恩的范式理论和拉卡托斯的研究纲领</a:t>
            </a:r>
            <a:r>
              <a:rPr lang="zh-CN" altLang="zh-CN" dirty="0" smtClean="0"/>
              <a:t>理论</a:t>
            </a:r>
            <a:r>
              <a:rPr lang="zh-CN" altLang="en-US" dirty="0" smtClean="0"/>
              <a:t>等。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307710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293</TotalTime>
  <Words>137</Words>
  <Application>Microsoft Office PowerPoint</Application>
  <PresentationFormat>宽屏</PresentationFormat>
  <Paragraphs>8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8" baseType="lpstr">
      <vt:lpstr>宋体</vt:lpstr>
      <vt:lpstr>微软雅黑</vt:lpstr>
      <vt:lpstr>Arial</vt:lpstr>
      <vt:lpstr>Calibri</vt:lpstr>
      <vt:lpstr>Calibri Light</vt:lpstr>
      <vt:lpstr>Office 主题</vt:lpstr>
      <vt:lpstr>我对科学哲学的初步认识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dell</cp:lastModifiedBy>
  <cp:revision>47</cp:revision>
  <dcterms:created xsi:type="dcterms:W3CDTF">2017-05-11T03:29:06Z</dcterms:created>
  <dcterms:modified xsi:type="dcterms:W3CDTF">2017-05-12T09:09:32Z</dcterms:modified>
</cp:coreProperties>
</file>