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60" r:id="rId4"/>
    <p:sldId id="261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4" autoAdjust="0"/>
    <p:restoredTop sz="94660"/>
  </p:normalViewPr>
  <p:slideViewPr>
    <p:cSldViewPr snapToGrid="0">
      <p:cViewPr varScale="1">
        <p:scale>
          <a:sx n="75" d="100"/>
          <a:sy n="75" d="100"/>
        </p:scale>
        <p:origin x="72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348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008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7893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0844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4879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9048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4667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2418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690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806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8549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9D0F0-6FC9-4A75-9BF3-1952AE77ED7C}" type="datetimeFigureOut">
              <a:rPr lang="zh-CN" altLang="en-US" smtClean="0"/>
              <a:t>2017/5/12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DF8D0-BBC7-4045-8874-1D3643F5513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7104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3"/>
          <p:cNvSpPr>
            <a:spLocks noChangeArrowheads="1"/>
          </p:cNvSpPr>
          <p:nvPr/>
        </p:nvSpPr>
        <p:spPr bwMode="auto">
          <a:xfrm>
            <a:off x="2343150" y="2286000"/>
            <a:ext cx="7261225" cy="1963738"/>
          </a:xfrm>
          <a:prstGeom prst="rect">
            <a:avLst/>
          </a:prstGeom>
          <a:solidFill>
            <a:srgbClr val="0D0D0D">
              <a:alpha val="1294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7" name="组合 4"/>
          <p:cNvGrpSpPr>
            <a:grpSpLocks/>
          </p:cNvGrpSpPr>
          <p:nvPr/>
        </p:nvGrpSpPr>
        <p:grpSpPr bwMode="auto">
          <a:xfrm>
            <a:off x="2160588" y="2978150"/>
            <a:ext cx="939800" cy="901700"/>
            <a:chOff x="0" y="0"/>
            <a:chExt cx="4262236" cy="4090401"/>
          </a:xfrm>
        </p:grpSpPr>
        <p:sp>
          <p:nvSpPr>
            <p:cNvPr id="8" name="等腰三角形 5"/>
            <p:cNvSpPr>
              <a:spLocks noChangeArrowheads="1"/>
            </p:cNvSpPr>
            <p:nvPr/>
          </p:nvSpPr>
          <p:spPr bwMode="auto">
            <a:xfrm>
              <a:off x="0" y="0"/>
              <a:ext cx="3320425" cy="3450557"/>
            </a:xfrm>
            <a:prstGeom prst="triangle">
              <a:avLst>
                <a:gd name="adj" fmla="val 10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9" name="等腰三角形 6"/>
            <p:cNvSpPr>
              <a:spLocks noChangeArrowheads="1"/>
            </p:cNvSpPr>
            <p:nvPr/>
          </p:nvSpPr>
          <p:spPr bwMode="auto">
            <a:xfrm rot="5400000">
              <a:off x="2111240" y="1939404"/>
              <a:ext cx="2418364" cy="1883627"/>
            </a:xfrm>
            <a:prstGeom prst="triangle">
              <a:avLst>
                <a:gd name="adj" fmla="val 10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椭圆 7"/>
            <p:cNvSpPr>
              <a:spLocks noChangeArrowheads="1"/>
            </p:cNvSpPr>
            <p:nvPr/>
          </p:nvSpPr>
          <p:spPr bwMode="auto">
            <a:xfrm>
              <a:off x="3641610" y="1672038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1" name="组合 8"/>
          <p:cNvGrpSpPr>
            <a:grpSpLocks/>
          </p:cNvGrpSpPr>
          <p:nvPr/>
        </p:nvGrpSpPr>
        <p:grpSpPr bwMode="auto">
          <a:xfrm>
            <a:off x="9185275" y="3371850"/>
            <a:ext cx="839788" cy="877888"/>
            <a:chOff x="0" y="0"/>
            <a:chExt cx="3449737" cy="3606178"/>
          </a:xfrm>
        </p:grpSpPr>
        <p:sp>
          <p:nvSpPr>
            <p:cNvPr id="12" name="等腰三角形 9"/>
            <p:cNvSpPr>
              <a:spLocks noChangeArrowheads="1"/>
            </p:cNvSpPr>
            <p:nvPr/>
          </p:nvSpPr>
          <p:spPr bwMode="auto">
            <a:xfrm rot="716823">
              <a:off x="0" y="0"/>
              <a:ext cx="3320428" cy="3450556"/>
            </a:xfrm>
            <a:prstGeom prst="triangle">
              <a:avLst>
                <a:gd name="adj" fmla="val 50000"/>
              </a:avLst>
            </a:prstGeom>
            <a:solidFill>
              <a:schemeClr val="bg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3" name="等腰三角形 10"/>
            <p:cNvSpPr>
              <a:spLocks noChangeArrowheads="1"/>
            </p:cNvSpPr>
            <p:nvPr/>
          </p:nvSpPr>
          <p:spPr bwMode="auto">
            <a:xfrm rot="-2580544">
              <a:off x="868895" y="1325164"/>
              <a:ext cx="2014750" cy="2281014"/>
            </a:xfrm>
            <a:prstGeom prst="triangle">
              <a:avLst>
                <a:gd name="adj" fmla="val 50000"/>
              </a:avLst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" name="椭圆 11"/>
            <p:cNvSpPr>
              <a:spLocks noChangeArrowheads="1"/>
            </p:cNvSpPr>
            <p:nvPr/>
          </p:nvSpPr>
          <p:spPr bwMode="auto">
            <a:xfrm>
              <a:off x="3390865" y="1639209"/>
              <a:ext cx="58872" cy="5324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209800" y="2570163"/>
            <a:ext cx="7772400" cy="1531938"/>
          </a:xfrm>
        </p:spPr>
        <p:txBody>
          <a:bodyPr anchor="ctr" anchorCtr="0">
            <a:norm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供应链金融与风险控制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667000" y="4465638"/>
            <a:ext cx="6858000" cy="1998662"/>
          </a:xfrm>
        </p:spPr>
        <p:txBody>
          <a:bodyPr anchor="ctr" anchorCtr="0">
            <a:normAutofit/>
          </a:bodyPr>
          <a:lstStyle/>
          <a:p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天津物产集团金属事业部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付瑶 副总裁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en-US" altLang="zh-CN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067699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14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1607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8" name="组合 10"/>
          <p:cNvGrpSpPr>
            <a:grpSpLocks/>
          </p:cNvGrpSpPr>
          <p:nvPr/>
        </p:nvGrpSpPr>
        <p:grpSpPr bwMode="auto">
          <a:xfrm>
            <a:off x="885325" y="1888052"/>
            <a:ext cx="368300" cy="554752"/>
            <a:chOff x="0" y="0"/>
            <a:chExt cx="1064175" cy="1605838"/>
          </a:xfrm>
        </p:grpSpPr>
        <p:sp>
          <p:nvSpPr>
            <p:cNvPr id="9" name="任意多边形 9"/>
            <p:cNvSpPr>
              <a:spLocks/>
            </p:cNvSpPr>
            <p:nvPr/>
          </p:nvSpPr>
          <p:spPr bwMode="auto">
            <a:xfrm rot="919542">
              <a:off x="0" y="0"/>
              <a:ext cx="1035297" cy="1426610"/>
            </a:xfrm>
            <a:custGeom>
              <a:avLst/>
              <a:gdLst>
                <a:gd name="T0" fmla="*/ 574808 w 1035297"/>
                <a:gd name="T1" fmla="*/ 0 h 1426610"/>
                <a:gd name="T2" fmla="*/ 1035297 w 1035297"/>
                <a:gd name="T3" fmla="*/ 1142885 h 1426610"/>
                <a:gd name="T4" fmla="*/ 0 w 1035297"/>
                <a:gd name="T5" fmla="*/ 1426610 h 1426610"/>
                <a:gd name="T6" fmla="*/ 574808 w 1035297"/>
                <a:gd name="T7" fmla="*/ 0 h 14266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5297" h="1426610">
                  <a:moveTo>
                    <a:pt x="574808" y="0"/>
                  </a:moveTo>
                  <a:lnTo>
                    <a:pt x="1035297" y="1142885"/>
                  </a:lnTo>
                  <a:lnTo>
                    <a:pt x="0" y="1426610"/>
                  </a:lnTo>
                  <a:lnTo>
                    <a:pt x="574808" y="0"/>
                  </a:lnTo>
                  <a:close/>
                </a:path>
              </a:pathLst>
            </a:custGeom>
            <a:solidFill>
              <a:schemeClr val="bg1">
                <a:alpha val="34117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" name="任意多边形 6"/>
            <p:cNvSpPr>
              <a:spLocks/>
            </p:cNvSpPr>
            <p:nvPr/>
          </p:nvSpPr>
          <p:spPr bwMode="auto">
            <a:xfrm rot="-1050472">
              <a:off x="352665" y="557257"/>
              <a:ext cx="711510" cy="1048581"/>
            </a:xfrm>
            <a:custGeom>
              <a:avLst/>
              <a:gdLst>
                <a:gd name="T0" fmla="*/ 314251 w 2970348"/>
                <a:gd name="T1" fmla="*/ 0 h 4484232"/>
                <a:gd name="T2" fmla="*/ 711510 w 2970348"/>
                <a:gd name="T3" fmla="*/ 1048581 h 4484232"/>
                <a:gd name="T4" fmla="*/ 0 w 2970348"/>
                <a:gd name="T5" fmla="*/ 829477 h 4484232"/>
                <a:gd name="T6" fmla="*/ 314251 w 2970348"/>
                <a:gd name="T7" fmla="*/ 0 h 44842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70348" h="4484232">
                  <a:moveTo>
                    <a:pt x="1311906" y="0"/>
                  </a:moveTo>
                  <a:lnTo>
                    <a:pt x="2970348" y="4484232"/>
                  </a:lnTo>
                  <a:lnTo>
                    <a:pt x="0" y="3547237"/>
                  </a:lnTo>
                  <a:lnTo>
                    <a:pt x="1311906" y="0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1" name="文本框 15"/>
          <p:cNvSpPr txBox="1">
            <a:spLocks noChangeArrowheads="1"/>
          </p:cNvSpPr>
          <p:nvPr/>
        </p:nvSpPr>
        <p:spPr bwMode="auto">
          <a:xfrm>
            <a:off x="590550" y="418664"/>
            <a:ext cx="470949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内容提要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连接符 17"/>
          <p:cNvCxnSpPr>
            <a:cxnSpLocks noChangeShapeType="1"/>
          </p:cNvCxnSpPr>
          <p:nvPr/>
        </p:nvCxnSpPr>
        <p:spPr bwMode="auto">
          <a:xfrm flipV="1">
            <a:off x="590550" y="1169950"/>
            <a:ext cx="4252913" cy="9525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直接连接符 20"/>
          <p:cNvCxnSpPr>
            <a:cxnSpLocks noChangeShapeType="1"/>
          </p:cNvCxnSpPr>
          <p:nvPr/>
        </p:nvCxnSpPr>
        <p:spPr bwMode="auto">
          <a:xfrm>
            <a:off x="590550" y="1296950"/>
            <a:ext cx="4252913" cy="0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文本框 22"/>
          <p:cNvSpPr txBox="1">
            <a:spLocks noChangeArrowheads="1"/>
          </p:cNvSpPr>
          <p:nvPr/>
        </p:nvSpPr>
        <p:spPr bwMode="auto">
          <a:xfrm>
            <a:off x="1490663" y="1898417"/>
            <a:ext cx="4046537" cy="511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3600"/>
              </a:lnSpc>
              <a:spcAft>
                <a:spcPct val="0"/>
              </a:spcAft>
              <a:buClrTx/>
              <a:defRPr/>
            </a:pPr>
            <a:r>
              <a:rPr lang="zh-CN" altLang="en-US" sz="2400" dirty="0"/>
              <a:t>互联网</a:t>
            </a:r>
            <a:r>
              <a:rPr lang="en-US" altLang="zh-CN" sz="2400" dirty="0"/>
              <a:t>+</a:t>
            </a:r>
            <a:r>
              <a:rPr lang="zh-CN" altLang="en-US" sz="2400" dirty="0"/>
              <a:t>大宗供应链转型</a:t>
            </a:r>
            <a:endParaRPr lang="en-US" altLang="zh-CN" sz="2400" b="0" dirty="0">
              <a:solidFill>
                <a:schemeClr val="tx1"/>
              </a:solidFill>
            </a:endParaRPr>
          </a:p>
        </p:txBody>
      </p:sp>
      <p:grpSp>
        <p:nvGrpSpPr>
          <p:cNvPr id="31" name="组合 33"/>
          <p:cNvGrpSpPr>
            <a:grpSpLocks/>
          </p:cNvGrpSpPr>
          <p:nvPr/>
        </p:nvGrpSpPr>
        <p:grpSpPr bwMode="auto">
          <a:xfrm>
            <a:off x="810171" y="4890498"/>
            <a:ext cx="368300" cy="554752"/>
            <a:chOff x="0" y="0"/>
            <a:chExt cx="1064175" cy="1605838"/>
          </a:xfrm>
        </p:grpSpPr>
        <p:sp>
          <p:nvSpPr>
            <p:cNvPr id="32" name="任意多边形 34"/>
            <p:cNvSpPr>
              <a:spLocks/>
            </p:cNvSpPr>
            <p:nvPr/>
          </p:nvSpPr>
          <p:spPr bwMode="auto">
            <a:xfrm rot="919542">
              <a:off x="0" y="0"/>
              <a:ext cx="1035297" cy="1426610"/>
            </a:xfrm>
            <a:custGeom>
              <a:avLst/>
              <a:gdLst>
                <a:gd name="T0" fmla="*/ 574808 w 1035297"/>
                <a:gd name="T1" fmla="*/ 0 h 1426610"/>
                <a:gd name="T2" fmla="*/ 1035297 w 1035297"/>
                <a:gd name="T3" fmla="*/ 1142885 h 1426610"/>
                <a:gd name="T4" fmla="*/ 0 w 1035297"/>
                <a:gd name="T5" fmla="*/ 1426610 h 1426610"/>
                <a:gd name="T6" fmla="*/ 574808 w 1035297"/>
                <a:gd name="T7" fmla="*/ 0 h 142661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35297" h="1426610">
                  <a:moveTo>
                    <a:pt x="574808" y="0"/>
                  </a:moveTo>
                  <a:lnTo>
                    <a:pt x="1035297" y="1142885"/>
                  </a:lnTo>
                  <a:lnTo>
                    <a:pt x="0" y="1426610"/>
                  </a:lnTo>
                  <a:lnTo>
                    <a:pt x="574808" y="0"/>
                  </a:lnTo>
                  <a:close/>
                </a:path>
              </a:pathLst>
            </a:custGeom>
            <a:solidFill>
              <a:schemeClr val="bg1">
                <a:alpha val="34117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" name="任意多边形 35"/>
            <p:cNvSpPr>
              <a:spLocks/>
            </p:cNvSpPr>
            <p:nvPr/>
          </p:nvSpPr>
          <p:spPr bwMode="auto">
            <a:xfrm rot="-1050472">
              <a:off x="352665" y="557257"/>
              <a:ext cx="711510" cy="1048581"/>
            </a:xfrm>
            <a:custGeom>
              <a:avLst/>
              <a:gdLst>
                <a:gd name="T0" fmla="*/ 314251 w 2970348"/>
                <a:gd name="T1" fmla="*/ 0 h 4484232"/>
                <a:gd name="T2" fmla="*/ 711510 w 2970348"/>
                <a:gd name="T3" fmla="*/ 1048581 h 4484232"/>
                <a:gd name="T4" fmla="*/ 0 w 2970348"/>
                <a:gd name="T5" fmla="*/ 829477 h 4484232"/>
                <a:gd name="T6" fmla="*/ 314251 w 2970348"/>
                <a:gd name="T7" fmla="*/ 0 h 44842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970348" h="4484232">
                  <a:moveTo>
                    <a:pt x="1311906" y="0"/>
                  </a:moveTo>
                  <a:lnTo>
                    <a:pt x="2970348" y="4484232"/>
                  </a:lnTo>
                  <a:lnTo>
                    <a:pt x="0" y="3547237"/>
                  </a:lnTo>
                  <a:lnTo>
                    <a:pt x="1311906" y="0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37" name="文本框 22"/>
          <p:cNvSpPr txBox="1">
            <a:spLocks noChangeArrowheads="1"/>
          </p:cNvSpPr>
          <p:nvPr/>
        </p:nvSpPr>
        <p:spPr bwMode="auto">
          <a:xfrm>
            <a:off x="1440474" y="4942428"/>
            <a:ext cx="41862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/>
              <a:t>在线供应链金融与风险管控</a:t>
            </a:r>
            <a:endParaRPr lang="en-US" altLang="zh-CN" sz="2400" dirty="0"/>
          </a:p>
        </p:txBody>
      </p:sp>
      <p:sp>
        <p:nvSpPr>
          <p:cNvPr id="29" name="矩形 28"/>
          <p:cNvSpPr/>
          <p:nvPr/>
        </p:nvSpPr>
        <p:spPr>
          <a:xfrm>
            <a:off x="5888714" y="1849463"/>
            <a:ext cx="5210177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eaLnBrk="0" fontAlgn="base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取势——群雄逐鹿，加快全球网络基础设施建设，促进互联互通</a:t>
            </a: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eaLnBrk="0" fontAlgn="base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明道——变局创新，天物发展电子商务作为转型驱动器</a:t>
            </a: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eaLnBrk="0" fontAlgn="base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优术——多管齐下，天物大宗打造“供应链闭合的物流生态圈”</a:t>
            </a: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eaLnBrk="0" fontAlgn="base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合众——齐跃千</a:t>
            </a:r>
            <a:r>
              <a:rPr lang="zh-CN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里</a:t>
            </a: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888714" y="4843043"/>
            <a:ext cx="5207003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fontAlgn="base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在线供应链金融的前世今生</a:t>
            </a: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eaLnBrk="0" fontAlgn="base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在线供应链金融的平台应用</a:t>
            </a: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eaLnBrk="0" fontAlgn="base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天物大宗的风险管控</a:t>
            </a:r>
            <a:r>
              <a:rPr lang="zh-CN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体系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2587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209800" y="1884363"/>
            <a:ext cx="7772400" cy="1531938"/>
          </a:xfrm>
        </p:spPr>
        <p:txBody>
          <a:bodyPr anchor="ctr" anchorCtr="0">
            <a:norm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供应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链金融与风险控制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667000" y="3779838"/>
            <a:ext cx="6858000" cy="1947862"/>
          </a:xfr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天津物产集团金属事业部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付瑶 副总裁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293464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/>
        </p:nvSpPr>
        <p:spPr bwMode="auto">
          <a:xfrm>
            <a:off x="1631950" y="512764"/>
            <a:ext cx="89281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内容提要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2290763" y="1539878"/>
            <a:ext cx="287496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lnSpc>
                <a:spcPts val="3600"/>
              </a:lnSpc>
              <a:buFont typeface="Wingdings" panose="05000000000000000000" pitchFamily="2" charset="2"/>
              <a:buChar char="Ø"/>
              <a:defRPr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互联网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大宗供应链转型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165725" y="1539876"/>
            <a:ext cx="4953001" cy="278537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342900" indent="-342900">
              <a:lnSpc>
                <a:spcPts val="3000"/>
              </a:lnSpc>
              <a:buFont typeface="Arial" panose="020B0604020202020204" pitchFamily="34" charset="0"/>
              <a:buChar char="•"/>
              <a:defRPr/>
            </a:pPr>
            <a:r>
              <a:rPr lang="zh-CN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取势——群雄逐鹿，加快全球网络基础设施建设，促进互联</a:t>
            </a:r>
            <a:r>
              <a:rPr lang="zh-CN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互通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ts val="3000"/>
              </a:lnSpc>
              <a:buFont typeface="Arial" panose="020B0604020202020204" pitchFamily="34" charset="0"/>
              <a:buChar char="•"/>
              <a:defRPr/>
            </a:pPr>
            <a:r>
              <a:rPr lang="zh-CN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明道——变局创新，天物发展电子商务作为转型驱动器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ts val="3000"/>
              </a:lnSpc>
              <a:buFont typeface="Arial" panose="020B0604020202020204" pitchFamily="34" charset="0"/>
              <a:buChar char="•"/>
              <a:defRPr/>
            </a:pPr>
            <a:r>
              <a:rPr lang="zh-CN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优术——多管齐下，天物大宗打造“供应链闭合的物流生态圈</a:t>
            </a:r>
            <a:r>
              <a:rPr lang="zh-CN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ts val="3000"/>
              </a:lnSpc>
              <a:buFont typeface="Arial" panose="020B0604020202020204" pitchFamily="34" charset="0"/>
              <a:buChar char="•"/>
              <a:defRPr/>
            </a:pPr>
            <a:r>
              <a:rPr lang="zh-CN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合众——齐跃千里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2290763" y="4537076"/>
            <a:ext cx="287496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fontAlgn="base" hangingPunct="0">
              <a:lnSpc>
                <a:spcPts val="36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在线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供应链金融与风险管控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fontAlgn="base" hangingPunct="0">
              <a:lnSpc>
                <a:spcPts val="36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165725" y="4541838"/>
            <a:ext cx="4953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fontAlgn="base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在线供应链金融的前世今生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eaLnBrk="0" fontAlgn="base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在线供应链金融的平台应用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eaLnBrk="0" fontAlgn="base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天物大宗的风险管控体系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eaLnBrk="0" fontAlgn="base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5864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288</TotalTime>
  <Words>214</Words>
  <Application>Microsoft Office PowerPoint</Application>
  <PresentationFormat>宽屏</PresentationFormat>
  <Paragraphs>30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1" baseType="lpstr">
      <vt:lpstr>宋体</vt:lpstr>
      <vt:lpstr>微软雅黑</vt:lpstr>
      <vt:lpstr>Arial</vt:lpstr>
      <vt:lpstr>Calibri</vt:lpstr>
      <vt:lpstr>Calibri Light</vt:lpstr>
      <vt:lpstr>Wingdings</vt:lpstr>
      <vt:lpstr>Office 主题</vt:lpstr>
      <vt:lpstr>供应链金融与风险控制</vt:lpstr>
      <vt:lpstr>PowerPoint 演示文稿</vt:lpstr>
      <vt:lpstr>供应链金融与风险控制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dell</cp:lastModifiedBy>
  <cp:revision>40</cp:revision>
  <dcterms:created xsi:type="dcterms:W3CDTF">2017-05-11T03:29:06Z</dcterms:created>
  <dcterms:modified xsi:type="dcterms:W3CDTF">2017-05-12T01:35:10Z</dcterms:modified>
</cp:coreProperties>
</file>