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4" r:id="rId2"/>
    <p:sldId id="265" r:id="rId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74" autoAdjust="0"/>
    <p:restoredTop sz="94660"/>
  </p:normalViewPr>
  <p:slideViewPr>
    <p:cSldViewPr snapToGrid="0">
      <p:cViewPr varScale="1">
        <p:scale>
          <a:sx n="75" d="100"/>
          <a:sy n="75" d="100"/>
        </p:scale>
        <p:origin x="72" y="4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D969D0F0-6FC9-4A75-9BF3-1952AE77ED7C}" type="datetimeFigureOut">
              <a:rPr lang="zh-CN" altLang="en-US" smtClean="0"/>
              <a:t>2017/11/9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AADF8D0-BBC7-4045-8874-1D3643F55130}" type="slidenum">
              <a:rPr lang="zh-CN" altLang="en-US" smtClean="0"/>
              <a:t>‹#›</a:t>
            </a:fld>
            <a:endParaRPr lang="zh-CN" altLang="en-US"/>
          </a:p>
        </p:txBody>
      </p:sp>
    </p:spTree>
    <p:extLst>
      <p:ext uri="{BB962C8B-B14F-4D97-AF65-F5344CB8AC3E}">
        <p14:creationId xmlns:p14="http://schemas.microsoft.com/office/powerpoint/2010/main" val="2286348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D969D0F0-6FC9-4A75-9BF3-1952AE77ED7C}" type="datetimeFigureOut">
              <a:rPr lang="zh-CN" altLang="en-US" smtClean="0"/>
              <a:t>2017/11/9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AADF8D0-BBC7-4045-8874-1D3643F55130}" type="slidenum">
              <a:rPr lang="zh-CN" altLang="en-US" smtClean="0"/>
              <a:t>‹#›</a:t>
            </a:fld>
            <a:endParaRPr lang="zh-CN" altLang="en-US"/>
          </a:p>
        </p:txBody>
      </p:sp>
    </p:spTree>
    <p:extLst>
      <p:ext uri="{BB962C8B-B14F-4D97-AF65-F5344CB8AC3E}">
        <p14:creationId xmlns:p14="http://schemas.microsoft.com/office/powerpoint/2010/main" val="490089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D969D0F0-6FC9-4A75-9BF3-1952AE77ED7C}" type="datetimeFigureOut">
              <a:rPr lang="zh-CN" altLang="en-US" smtClean="0"/>
              <a:t>2017/11/9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AADF8D0-BBC7-4045-8874-1D3643F55130}" type="slidenum">
              <a:rPr lang="zh-CN" altLang="en-US" smtClean="0"/>
              <a:t>‹#›</a:t>
            </a:fld>
            <a:endParaRPr lang="zh-CN" altLang="en-US"/>
          </a:p>
        </p:txBody>
      </p:sp>
    </p:spTree>
    <p:extLst>
      <p:ext uri="{BB962C8B-B14F-4D97-AF65-F5344CB8AC3E}">
        <p14:creationId xmlns:p14="http://schemas.microsoft.com/office/powerpoint/2010/main" val="24878937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D969D0F0-6FC9-4A75-9BF3-1952AE77ED7C}" type="datetimeFigureOut">
              <a:rPr lang="zh-CN" altLang="en-US" smtClean="0"/>
              <a:t>2017/11/9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AADF8D0-BBC7-4045-8874-1D3643F55130}" type="slidenum">
              <a:rPr lang="zh-CN" altLang="en-US" smtClean="0"/>
              <a:t>‹#›</a:t>
            </a:fld>
            <a:endParaRPr lang="zh-CN" altLang="en-US"/>
          </a:p>
        </p:txBody>
      </p:sp>
    </p:spTree>
    <p:extLst>
      <p:ext uri="{BB962C8B-B14F-4D97-AF65-F5344CB8AC3E}">
        <p14:creationId xmlns:p14="http://schemas.microsoft.com/office/powerpoint/2010/main" val="3690844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D969D0F0-6FC9-4A75-9BF3-1952AE77ED7C}" type="datetimeFigureOut">
              <a:rPr lang="zh-CN" altLang="en-US" smtClean="0"/>
              <a:t>2017/11/9</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1AADF8D0-BBC7-4045-8874-1D3643F55130}" type="slidenum">
              <a:rPr lang="zh-CN" altLang="en-US" smtClean="0"/>
              <a:t>‹#›</a:t>
            </a:fld>
            <a:endParaRPr lang="zh-CN" altLang="en-US"/>
          </a:p>
        </p:txBody>
      </p:sp>
    </p:spTree>
    <p:extLst>
      <p:ext uri="{BB962C8B-B14F-4D97-AF65-F5344CB8AC3E}">
        <p14:creationId xmlns:p14="http://schemas.microsoft.com/office/powerpoint/2010/main" val="27248790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D969D0F0-6FC9-4A75-9BF3-1952AE77ED7C}" type="datetimeFigureOut">
              <a:rPr lang="zh-CN" altLang="en-US" smtClean="0"/>
              <a:t>2017/11/9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1AADF8D0-BBC7-4045-8874-1D3643F55130}" type="slidenum">
              <a:rPr lang="zh-CN" altLang="en-US" smtClean="0"/>
              <a:t>‹#›</a:t>
            </a:fld>
            <a:endParaRPr lang="zh-CN" altLang="en-US"/>
          </a:p>
        </p:txBody>
      </p:sp>
    </p:spTree>
    <p:extLst>
      <p:ext uri="{BB962C8B-B14F-4D97-AF65-F5344CB8AC3E}">
        <p14:creationId xmlns:p14="http://schemas.microsoft.com/office/powerpoint/2010/main" val="3549048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69D0F0-6FC9-4A75-9BF3-1952AE77ED7C}" type="datetimeFigureOut">
              <a:rPr lang="zh-CN" altLang="en-US" smtClean="0"/>
              <a:t>2017/11/9</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1AADF8D0-BBC7-4045-8874-1D3643F55130}" type="slidenum">
              <a:rPr lang="zh-CN" altLang="en-US" smtClean="0"/>
              <a:t>‹#›</a:t>
            </a:fld>
            <a:endParaRPr lang="zh-CN" altLang="en-US"/>
          </a:p>
        </p:txBody>
      </p:sp>
    </p:spTree>
    <p:extLst>
      <p:ext uri="{BB962C8B-B14F-4D97-AF65-F5344CB8AC3E}">
        <p14:creationId xmlns:p14="http://schemas.microsoft.com/office/powerpoint/2010/main" val="6246670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D969D0F0-6FC9-4A75-9BF3-1952AE77ED7C}" type="datetimeFigureOut">
              <a:rPr lang="zh-CN" altLang="en-US" smtClean="0"/>
              <a:t>2017/11/9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AADF8D0-BBC7-4045-8874-1D3643F55130}" type="slidenum">
              <a:rPr lang="zh-CN" altLang="en-US" smtClean="0"/>
              <a:t>‹#›</a:t>
            </a:fld>
            <a:endParaRPr lang="zh-CN" altLang="en-US"/>
          </a:p>
        </p:txBody>
      </p:sp>
    </p:spTree>
    <p:extLst>
      <p:ext uri="{BB962C8B-B14F-4D97-AF65-F5344CB8AC3E}">
        <p14:creationId xmlns:p14="http://schemas.microsoft.com/office/powerpoint/2010/main" val="35524183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D969D0F0-6FC9-4A75-9BF3-1952AE77ED7C}" type="datetimeFigureOut">
              <a:rPr lang="zh-CN" altLang="en-US" smtClean="0"/>
              <a:t>2017/11/9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AADF8D0-BBC7-4045-8874-1D3643F55130}" type="slidenum">
              <a:rPr lang="zh-CN" altLang="en-US" smtClean="0"/>
              <a:t>‹#›</a:t>
            </a:fld>
            <a:endParaRPr lang="zh-CN" altLang="en-US"/>
          </a:p>
        </p:txBody>
      </p:sp>
    </p:spTree>
    <p:extLst>
      <p:ext uri="{BB962C8B-B14F-4D97-AF65-F5344CB8AC3E}">
        <p14:creationId xmlns:p14="http://schemas.microsoft.com/office/powerpoint/2010/main" val="17816903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D969D0F0-6FC9-4A75-9BF3-1952AE77ED7C}" type="datetimeFigureOut">
              <a:rPr lang="zh-CN" altLang="en-US" smtClean="0"/>
              <a:t>2017/11/9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AADF8D0-BBC7-4045-8874-1D3643F55130}" type="slidenum">
              <a:rPr lang="zh-CN" altLang="en-US" smtClean="0"/>
              <a:t>‹#›</a:t>
            </a:fld>
            <a:endParaRPr lang="zh-CN" altLang="en-US"/>
          </a:p>
        </p:txBody>
      </p:sp>
    </p:spTree>
    <p:extLst>
      <p:ext uri="{BB962C8B-B14F-4D97-AF65-F5344CB8AC3E}">
        <p14:creationId xmlns:p14="http://schemas.microsoft.com/office/powerpoint/2010/main" val="1008064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D969D0F0-6FC9-4A75-9BF3-1952AE77ED7C}" type="datetimeFigureOut">
              <a:rPr lang="zh-CN" altLang="en-US" smtClean="0"/>
              <a:t>2017/11/9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AADF8D0-BBC7-4045-8874-1D3643F55130}" type="slidenum">
              <a:rPr lang="zh-CN" altLang="en-US" smtClean="0"/>
              <a:t>‹#›</a:t>
            </a:fld>
            <a:endParaRPr lang="zh-CN" altLang="en-US"/>
          </a:p>
        </p:txBody>
      </p:sp>
    </p:spTree>
    <p:extLst>
      <p:ext uri="{BB962C8B-B14F-4D97-AF65-F5344CB8AC3E}">
        <p14:creationId xmlns:p14="http://schemas.microsoft.com/office/powerpoint/2010/main" val="25385496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69D0F0-6FC9-4A75-9BF3-1952AE77ED7C}" type="datetimeFigureOut">
              <a:rPr lang="zh-CN" altLang="en-US" smtClean="0"/>
              <a:t>2017/11/9</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ADF8D0-BBC7-4045-8874-1D3643F55130}" type="slidenum">
              <a:rPr lang="zh-CN" altLang="en-US" smtClean="0"/>
              <a:t>‹#›</a:t>
            </a:fld>
            <a:endParaRPr lang="zh-CN" altLang="en-US"/>
          </a:p>
        </p:txBody>
      </p:sp>
    </p:spTree>
    <p:extLst>
      <p:ext uri="{BB962C8B-B14F-4D97-AF65-F5344CB8AC3E}">
        <p14:creationId xmlns:p14="http://schemas.microsoft.com/office/powerpoint/2010/main" val="211710467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201146" cy="6852864"/>
          </a:xfrm>
          <a:prstGeom prst="rect">
            <a:avLst/>
          </a:prstGeom>
        </p:spPr>
      </p:pic>
      <p:sp>
        <p:nvSpPr>
          <p:cNvPr id="6" name="矩形 3"/>
          <p:cNvSpPr>
            <a:spLocks noChangeArrowheads="1"/>
          </p:cNvSpPr>
          <p:nvPr/>
        </p:nvSpPr>
        <p:spPr bwMode="auto">
          <a:xfrm>
            <a:off x="2343150" y="2286000"/>
            <a:ext cx="7261225" cy="1963738"/>
          </a:xfrm>
          <a:prstGeom prst="rect">
            <a:avLst/>
          </a:prstGeom>
          <a:solidFill>
            <a:srgbClr val="0D0D0D">
              <a:alpha val="20000"/>
            </a:srgbClr>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nvGrpSpPr>
          <p:cNvPr id="7" name="组合 4"/>
          <p:cNvGrpSpPr>
            <a:grpSpLocks/>
          </p:cNvGrpSpPr>
          <p:nvPr/>
        </p:nvGrpSpPr>
        <p:grpSpPr bwMode="auto">
          <a:xfrm>
            <a:off x="2160588" y="2978150"/>
            <a:ext cx="939800" cy="901700"/>
            <a:chOff x="0" y="0"/>
            <a:chExt cx="4262236" cy="4090401"/>
          </a:xfrm>
        </p:grpSpPr>
        <p:sp>
          <p:nvSpPr>
            <p:cNvPr id="8" name="等腰三角形 5"/>
            <p:cNvSpPr>
              <a:spLocks noChangeArrowheads="1"/>
            </p:cNvSpPr>
            <p:nvPr/>
          </p:nvSpPr>
          <p:spPr bwMode="auto">
            <a:xfrm>
              <a:off x="0" y="0"/>
              <a:ext cx="3320425" cy="3450557"/>
            </a:xfrm>
            <a:prstGeom prst="triangle">
              <a:avLst>
                <a:gd name="adj" fmla="val 100000"/>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9" name="等腰三角形 6"/>
            <p:cNvSpPr>
              <a:spLocks noChangeArrowheads="1"/>
            </p:cNvSpPr>
            <p:nvPr/>
          </p:nvSpPr>
          <p:spPr bwMode="auto">
            <a:xfrm rot="5400000">
              <a:off x="2111240" y="1939404"/>
              <a:ext cx="2418364" cy="1883627"/>
            </a:xfrm>
            <a:prstGeom prst="triangle">
              <a:avLst>
                <a:gd name="adj" fmla="val 100000"/>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0" name="椭圆 7"/>
            <p:cNvSpPr>
              <a:spLocks noChangeArrowheads="1"/>
            </p:cNvSpPr>
            <p:nvPr/>
          </p:nvSpPr>
          <p:spPr bwMode="auto">
            <a:xfrm>
              <a:off x="3641610" y="1672038"/>
              <a:ext cx="58872" cy="53241"/>
            </a:xfrm>
            <a:prstGeom prst="ellipse">
              <a:avLst/>
            </a:prstGeom>
            <a:solidFill>
              <a:schemeClr val="bg1"/>
            </a:solidFill>
            <a:ln w="12700">
              <a:solidFill>
                <a:schemeClr val="bg1"/>
              </a:solidFill>
              <a:round/>
              <a:headEnd/>
              <a:tailE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grpSp>
        <p:nvGrpSpPr>
          <p:cNvPr id="11" name="组合 8"/>
          <p:cNvGrpSpPr>
            <a:grpSpLocks/>
          </p:cNvGrpSpPr>
          <p:nvPr/>
        </p:nvGrpSpPr>
        <p:grpSpPr bwMode="auto">
          <a:xfrm>
            <a:off x="9185275" y="3371850"/>
            <a:ext cx="839788" cy="877888"/>
            <a:chOff x="0" y="0"/>
            <a:chExt cx="3449737" cy="3606178"/>
          </a:xfrm>
        </p:grpSpPr>
        <p:sp>
          <p:nvSpPr>
            <p:cNvPr id="12" name="等腰三角形 9"/>
            <p:cNvSpPr>
              <a:spLocks noChangeArrowheads="1"/>
            </p:cNvSpPr>
            <p:nvPr/>
          </p:nvSpPr>
          <p:spPr bwMode="auto">
            <a:xfrm rot="716823">
              <a:off x="0" y="0"/>
              <a:ext cx="3320428" cy="3450556"/>
            </a:xfrm>
            <a:prstGeom prst="triangle">
              <a:avLst>
                <a:gd name="adj" fmla="val 50000"/>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3" name="等腰三角形 10"/>
            <p:cNvSpPr>
              <a:spLocks noChangeArrowheads="1"/>
            </p:cNvSpPr>
            <p:nvPr/>
          </p:nvSpPr>
          <p:spPr bwMode="auto">
            <a:xfrm rot="-2580544">
              <a:off x="868895" y="1325164"/>
              <a:ext cx="2014750" cy="2281014"/>
            </a:xfrm>
            <a:prstGeom prst="triangle">
              <a:avLst>
                <a:gd name="adj" fmla="val 50000"/>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4" name="椭圆 11"/>
            <p:cNvSpPr>
              <a:spLocks noChangeArrowheads="1"/>
            </p:cNvSpPr>
            <p:nvPr/>
          </p:nvSpPr>
          <p:spPr bwMode="auto">
            <a:xfrm>
              <a:off x="3390865" y="1639209"/>
              <a:ext cx="58872" cy="53241"/>
            </a:xfrm>
            <a:prstGeom prst="ellipse">
              <a:avLst/>
            </a:prstGeom>
            <a:solidFill>
              <a:schemeClr val="bg1"/>
            </a:solidFill>
            <a:ln w="12700">
              <a:solidFill>
                <a:schemeClr val="bg1"/>
              </a:solidFill>
              <a:round/>
              <a:headEnd/>
              <a:tailE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2" name="标题 1"/>
          <p:cNvSpPr>
            <a:spLocks noGrp="1"/>
          </p:cNvSpPr>
          <p:nvPr>
            <p:ph type="ctrTitle"/>
          </p:nvPr>
        </p:nvSpPr>
        <p:spPr>
          <a:xfrm>
            <a:off x="2209800" y="2570163"/>
            <a:ext cx="7772400" cy="1531938"/>
          </a:xfrm>
        </p:spPr>
        <p:txBody>
          <a:bodyPr anchor="ctr" anchorCtr="0">
            <a:normAutofit/>
          </a:bodyPr>
          <a:lstStyle/>
          <a:p>
            <a:r>
              <a:rPr lang="zh-CN" altLang="en-US" sz="3200" b="1" dirty="0" smtClean="0">
                <a:solidFill>
                  <a:schemeClr val="bg1"/>
                </a:solidFill>
                <a:latin typeface="微软雅黑" panose="020B0503020204020204" pitchFamily="34" charset="-122"/>
                <a:ea typeface="微软雅黑" panose="020B0503020204020204" pitchFamily="34" charset="-122"/>
              </a:rPr>
              <a:t>新</a:t>
            </a:r>
            <a:r>
              <a:rPr lang="zh-CN" altLang="en-US" sz="3200" b="1" dirty="0">
                <a:solidFill>
                  <a:schemeClr val="bg1"/>
                </a:solidFill>
                <a:latin typeface="微软雅黑" panose="020B0503020204020204" pitchFamily="34" charset="-122"/>
                <a:ea typeface="微软雅黑" panose="020B0503020204020204" pitchFamily="34" charset="-122"/>
              </a:rPr>
              <a:t>零售时代的物流需求趋势</a:t>
            </a:r>
          </a:p>
        </p:txBody>
      </p:sp>
      <p:sp>
        <p:nvSpPr>
          <p:cNvPr id="3" name="副标题 2"/>
          <p:cNvSpPr>
            <a:spLocks noGrp="1"/>
          </p:cNvSpPr>
          <p:nvPr>
            <p:ph type="subTitle" idx="1"/>
          </p:nvPr>
        </p:nvSpPr>
        <p:spPr>
          <a:xfrm>
            <a:off x="2667000" y="4465638"/>
            <a:ext cx="6858000" cy="1998662"/>
          </a:xfrm>
        </p:spPr>
        <p:txBody>
          <a:bodyPr anchor="ctr" anchorCtr="0">
            <a:normAutofit/>
          </a:bodyPr>
          <a:lstStyle/>
          <a:p>
            <a:r>
              <a:rPr lang="zh-CN" altLang="en-US" sz="1600" b="1" dirty="0">
                <a:solidFill>
                  <a:schemeClr val="bg1"/>
                </a:solidFill>
                <a:latin typeface="微软雅黑" panose="020B0503020204020204" pitchFamily="34" charset="-122"/>
                <a:ea typeface="微软雅黑" panose="020B0503020204020204" pitchFamily="34" charset="-122"/>
              </a:rPr>
              <a:t>普洛斯</a:t>
            </a:r>
            <a:r>
              <a:rPr lang="zh-CN" altLang="en-US" sz="1600" b="1" dirty="0">
                <a:solidFill>
                  <a:schemeClr val="bg1"/>
                </a:solidFill>
                <a:latin typeface="微软雅黑" panose="020B0503020204020204" pitchFamily="34" charset="-122"/>
                <a:ea typeface="微软雅黑" panose="020B0503020204020204" pitchFamily="34" charset="-122"/>
              </a:rPr>
              <a:t>集团</a:t>
            </a:r>
            <a:endParaRPr lang="en-US" altLang="zh-CN" sz="1600" b="1" dirty="0">
              <a:solidFill>
                <a:schemeClr val="bg1"/>
              </a:solidFill>
              <a:latin typeface="微软雅黑" panose="020B0503020204020204" pitchFamily="34" charset="-122"/>
              <a:ea typeface="微软雅黑" panose="020B0503020204020204" pitchFamily="34" charset="-122"/>
            </a:endParaRPr>
          </a:p>
          <a:p>
            <a:r>
              <a:rPr lang="zh-CN" altLang="en-US" sz="1600" b="1" dirty="0" smtClean="0">
                <a:solidFill>
                  <a:schemeClr val="bg1"/>
                </a:solidFill>
                <a:latin typeface="微软雅黑" panose="020B0503020204020204" pitchFamily="34" charset="-122"/>
                <a:ea typeface="微软雅黑" panose="020B0503020204020204" pitchFamily="34" charset="-122"/>
              </a:rPr>
              <a:t>蔡晨 </a:t>
            </a:r>
            <a:r>
              <a:rPr lang="zh-CN" altLang="en-US" sz="1600" b="1" dirty="0">
                <a:solidFill>
                  <a:schemeClr val="bg1"/>
                </a:solidFill>
                <a:latin typeface="微软雅黑" panose="020B0503020204020204" pitchFamily="34" charset="-122"/>
                <a:ea typeface="微软雅黑" panose="020B0503020204020204" pitchFamily="34" charset="-122"/>
              </a:rPr>
              <a:t>副总裁</a:t>
            </a:r>
            <a:endParaRPr lang="en-US" altLang="zh-CN" sz="1600" b="1" dirty="0">
              <a:solidFill>
                <a:schemeClr val="bg1"/>
              </a:solidFill>
              <a:latin typeface="微软雅黑" panose="020B0503020204020204" pitchFamily="34" charset="-122"/>
              <a:ea typeface="微软雅黑" panose="020B0503020204020204" pitchFamily="34" charset="-122"/>
            </a:endParaRPr>
          </a:p>
          <a:p>
            <a:endParaRPr lang="en-US" altLang="zh-CN" sz="1400" b="1" dirty="0">
              <a:solidFill>
                <a:schemeClr val="bg1"/>
              </a:solidFill>
              <a:latin typeface="微软雅黑" panose="020B0503020204020204" pitchFamily="34" charset="-122"/>
              <a:ea typeface="微软雅黑" panose="020B0503020204020204" pitchFamily="34" charset="-122"/>
            </a:endParaRPr>
          </a:p>
          <a:p>
            <a:r>
              <a:rPr lang="en-US" altLang="zh-CN" sz="1400" b="1" dirty="0" smtClean="0">
                <a:solidFill>
                  <a:schemeClr val="bg1"/>
                </a:solidFill>
                <a:latin typeface="微软雅黑" panose="020B0503020204020204" pitchFamily="34" charset="-122"/>
                <a:ea typeface="微软雅黑" panose="020B0503020204020204" pitchFamily="34" charset="-122"/>
              </a:rPr>
              <a:t>2017</a:t>
            </a:r>
            <a:r>
              <a:rPr lang="zh-CN" altLang="en-US" sz="1400" b="1" dirty="0" smtClean="0">
                <a:solidFill>
                  <a:schemeClr val="bg1"/>
                </a:solidFill>
                <a:latin typeface="微软雅黑" panose="020B0503020204020204" pitchFamily="34" charset="-122"/>
                <a:ea typeface="微软雅黑" panose="020B0503020204020204" pitchFamily="34" charset="-122"/>
              </a:rPr>
              <a:t>年</a:t>
            </a:r>
            <a:r>
              <a:rPr lang="en-US" altLang="zh-CN" sz="1400" b="1" dirty="0" smtClean="0">
                <a:solidFill>
                  <a:schemeClr val="bg1"/>
                </a:solidFill>
                <a:latin typeface="微软雅黑" panose="020B0503020204020204" pitchFamily="34" charset="-122"/>
                <a:ea typeface="微软雅黑" panose="020B0503020204020204" pitchFamily="34" charset="-122"/>
              </a:rPr>
              <a:t>10</a:t>
            </a:r>
            <a:r>
              <a:rPr lang="zh-CN" altLang="en-US" sz="1400" b="1" dirty="0" smtClean="0">
                <a:solidFill>
                  <a:schemeClr val="bg1"/>
                </a:solidFill>
                <a:latin typeface="微软雅黑" panose="020B0503020204020204" pitchFamily="34" charset="-122"/>
                <a:ea typeface="微软雅黑" panose="020B0503020204020204" pitchFamily="34" charset="-122"/>
              </a:rPr>
              <a:t>月</a:t>
            </a:r>
            <a:r>
              <a:rPr lang="en-US" altLang="zh-CN" sz="1400" b="1" smtClean="0">
                <a:solidFill>
                  <a:schemeClr val="bg1"/>
                </a:solidFill>
                <a:latin typeface="微软雅黑" panose="020B0503020204020204" pitchFamily="34" charset="-122"/>
                <a:ea typeface="微软雅黑" panose="020B0503020204020204" pitchFamily="34" charset="-122"/>
              </a:rPr>
              <a:t>15</a:t>
            </a:r>
            <a:r>
              <a:rPr lang="zh-CN" altLang="en-US" sz="1400" b="1" smtClean="0">
                <a:solidFill>
                  <a:schemeClr val="bg1"/>
                </a:solidFill>
                <a:latin typeface="微软雅黑" panose="020B0503020204020204" pitchFamily="34" charset="-122"/>
                <a:ea typeface="微软雅黑" panose="020B0503020204020204" pitchFamily="34" charset="-122"/>
              </a:rPr>
              <a:t>日</a:t>
            </a:r>
            <a:endParaRPr lang="en-US" altLang="zh-CN" sz="1400" b="1" dirty="0">
              <a:solidFill>
                <a:schemeClr val="bg1"/>
              </a:solidFill>
              <a:latin typeface="微软雅黑" panose="020B0503020204020204" pitchFamily="34" charset="-122"/>
              <a:ea typeface="微软雅黑" panose="020B0503020204020204" pitchFamily="34" charset="-122"/>
            </a:endParaRPr>
          </a:p>
        </p:txBody>
      </p:sp>
      <p:sp>
        <p:nvSpPr>
          <p:cNvPr id="18" name="半闭框 17"/>
          <p:cNvSpPr/>
          <p:nvPr/>
        </p:nvSpPr>
        <p:spPr>
          <a:xfrm>
            <a:off x="3241681" y="2145136"/>
            <a:ext cx="432048" cy="432048"/>
          </a:xfrm>
          <a:prstGeom prst="halfFrame">
            <a:avLst>
              <a:gd name="adj1" fmla="val 8138"/>
              <a:gd name="adj2" fmla="val 5618"/>
            </a:avLst>
          </a:prstGeom>
          <a:solidFill>
            <a:srgbClr val="34C05D"/>
          </a:solidFill>
          <a:ln>
            <a:solidFill>
              <a:srgbClr val="34C0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 name="半闭框 18"/>
          <p:cNvSpPr/>
          <p:nvPr/>
        </p:nvSpPr>
        <p:spPr>
          <a:xfrm rot="10800000">
            <a:off x="8441943" y="3917173"/>
            <a:ext cx="432048" cy="432048"/>
          </a:xfrm>
          <a:prstGeom prst="halfFrame">
            <a:avLst>
              <a:gd name="adj1" fmla="val 8138"/>
              <a:gd name="adj2" fmla="val 5618"/>
            </a:avLst>
          </a:prstGeom>
          <a:solidFill>
            <a:srgbClr val="34C05D"/>
          </a:solidFill>
          <a:ln>
            <a:solidFill>
              <a:srgbClr val="34C0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半闭框 19"/>
          <p:cNvSpPr/>
          <p:nvPr/>
        </p:nvSpPr>
        <p:spPr>
          <a:xfrm rot="16200000">
            <a:off x="3239815" y="3919042"/>
            <a:ext cx="432048" cy="428310"/>
          </a:xfrm>
          <a:prstGeom prst="halfFrame">
            <a:avLst>
              <a:gd name="adj1" fmla="val 3231"/>
              <a:gd name="adj2" fmla="val 3808"/>
            </a:avLst>
          </a:prstGeom>
          <a:solidFill>
            <a:srgbClr val="34C05D"/>
          </a:solidFill>
          <a:ln>
            <a:solidFill>
              <a:srgbClr val="34C0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半闭框 20"/>
          <p:cNvSpPr/>
          <p:nvPr/>
        </p:nvSpPr>
        <p:spPr>
          <a:xfrm rot="5400000">
            <a:off x="8427577" y="2159242"/>
            <a:ext cx="432048" cy="428310"/>
          </a:xfrm>
          <a:prstGeom prst="halfFrame">
            <a:avLst>
              <a:gd name="adj1" fmla="val 3231"/>
              <a:gd name="adj2" fmla="val 3808"/>
            </a:avLst>
          </a:prstGeom>
          <a:solidFill>
            <a:srgbClr val="34C05D"/>
          </a:solidFill>
          <a:ln>
            <a:solidFill>
              <a:srgbClr val="34C0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37242671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 2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36"/>
            <a:ext cx="12201146" cy="6852864"/>
          </a:xfrm>
          <a:prstGeom prst="rect">
            <a:avLst/>
          </a:prstGeom>
        </p:spPr>
      </p:pic>
      <p:sp>
        <p:nvSpPr>
          <p:cNvPr id="30" name="矩形 14"/>
          <p:cNvSpPr>
            <a:spLocks noChangeArrowheads="1"/>
          </p:cNvSpPr>
          <p:nvPr/>
        </p:nvSpPr>
        <p:spPr bwMode="auto">
          <a:xfrm>
            <a:off x="0" y="0"/>
            <a:ext cx="12192000" cy="6858000"/>
          </a:xfrm>
          <a:prstGeom prst="rect">
            <a:avLst/>
          </a:prstGeom>
          <a:solidFill>
            <a:schemeClr val="bg1">
              <a:alpha val="16078"/>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nvGrpSpPr>
          <p:cNvPr id="8" name="组合 10"/>
          <p:cNvGrpSpPr>
            <a:grpSpLocks/>
          </p:cNvGrpSpPr>
          <p:nvPr/>
        </p:nvGrpSpPr>
        <p:grpSpPr bwMode="auto">
          <a:xfrm>
            <a:off x="1952125" y="2161946"/>
            <a:ext cx="368300" cy="554752"/>
            <a:chOff x="0" y="0"/>
            <a:chExt cx="1064175" cy="1605838"/>
          </a:xfrm>
        </p:grpSpPr>
        <p:sp>
          <p:nvSpPr>
            <p:cNvPr id="9" name="任意多边形 9"/>
            <p:cNvSpPr>
              <a:spLocks/>
            </p:cNvSpPr>
            <p:nvPr/>
          </p:nvSpPr>
          <p:spPr bwMode="auto">
            <a:xfrm rot="919542">
              <a:off x="0" y="0"/>
              <a:ext cx="1035297" cy="1426610"/>
            </a:xfrm>
            <a:custGeom>
              <a:avLst/>
              <a:gdLst>
                <a:gd name="T0" fmla="*/ 574808 w 1035297"/>
                <a:gd name="T1" fmla="*/ 0 h 1426610"/>
                <a:gd name="T2" fmla="*/ 1035297 w 1035297"/>
                <a:gd name="T3" fmla="*/ 1142885 h 1426610"/>
                <a:gd name="T4" fmla="*/ 0 w 1035297"/>
                <a:gd name="T5" fmla="*/ 1426610 h 1426610"/>
                <a:gd name="T6" fmla="*/ 574808 w 1035297"/>
                <a:gd name="T7" fmla="*/ 0 h 14266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35297" h="1426610">
                  <a:moveTo>
                    <a:pt x="574808" y="0"/>
                  </a:moveTo>
                  <a:lnTo>
                    <a:pt x="1035297" y="1142885"/>
                  </a:lnTo>
                  <a:lnTo>
                    <a:pt x="0" y="1426610"/>
                  </a:lnTo>
                  <a:lnTo>
                    <a:pt x="574808" y="0"/>
                  </a:lnTo>
                  <a:close/>
                </a:path>
              </a:pathLst>
            </a:custGeom>
            <a:solidFill>
              <a:schemeClr val="bg1">
                <a:alpha val="34117"/>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0" name="任意多边形 6"/>
            <p:cNvSpPr>
              <a:spLocks/>
            </p:cNvSpPr>
            <p:nvPr/>
          </p:nvSpPr>
          <p:spPr bwMode="auto">
            <a:xfrm rot="-1050472">
              <a:off x="352665" y="557257"/>
              <a:ext cx="711510" cy="1048581"/>
            </a:xfrm>
            <a:custGeom>
              <a:avLst/>
              <a:gdLst>
                <a:gd name="T0" fmla="*/ 314251 w 2970348"/>
                <a:gd name="T1" fmla="*/ 0 h 4484232"/>
                <a:gd name="T2" fmla="*/ 711510 w 2970348"/>
                <a:gd name="T3" fmla="*/ 1048581 h 4484232"/>
                <a:gd name="T4" fmla="*/ 0 w 2970348"/>
                <a:gd name="T5" fmla="*/ 829477 h 4484232"/>
                <a:gd name="T6" fmla="*/ 314251 w 2970348"/>
                <a:gd name="T7" fmla="*/ 0 h 448423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970348" h="4484232">
                  <a:moveTo>
                    <a:pt x="1311906" y="0"/>
                  </a:moveTo>
                  <a:lnTo>
                    <a:pt x="2970348" y="4484232"/>
                  </a:lnTo>
                  <a:lnTo>
                    <a:pt x="0" y="3547237"/>
                  </a:lnTo>
                  <a:lnTo>
                    <a:pt x="1311906" y="0"/>
                  </a:lnTo>
                  <a:close/>
                </a:path>
              </a:pathLst>
            </a:custGeom>
            <a:noFill/>
            <a:ln w="12700" cap="flat"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11" name="文本框 15"/>
          <p:cNvSpPr txBox="1">
            <a:spLocks noChangeArrowheads="1"/>
          </p:cNvSpPr>
          <p:nvPr/>
        </p:nvSpPr>
        <p:spPr bwMode="auto">
          <a:xfrm>
            <a:off x="692150" y="683893"/>
            <a:ext cx="470949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4000" b="1" dirty="0" smtClean="0">
                <a:solidFill>
                  <a:schemeClr val="bg1"/>
                </a:solidFill>
                <a:latin typeface="微软雅黑" panose="020B0503020204020204" pitchFamily="34" charset="-122"/>
                <a:ea typeface="微软雅黑" panose="020B0503020204020204" pitchFamily="34" charset="-122"/>
              </a:rPr>
              <a:t>内容提要</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cxnSp>
        <p:nvCxnSpPr>
          <p:cNvPr id="12" name="直接连接符 17"/>
          <p:cNvCxnSpPr>
            <a:cxnSpLocks noChangeShapeType="1"/>
          </p:cNvCxnSpPr>
          <p:nvPr/>
        </p:nvCxnSpPr>
        <p:spPr bwMode="auto">
          <a:xfrm flipV="1">
            <a:off x="692150" y="1435179"/>
            <a:ext cx="4252913" cy="9525"/>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cxnSp>
        <p:nvCxnSpPr>
          <p:cNvPr id="13" name="直接连接符 20"/>
          <p:cNvCxnSpPr>
            <a:cxnSpLocks noChangeShapeType="1"/>
          </p:cNvCxnSpPr>
          <p:nvPr/>
        </p:nvCxnSpPr>
        <p:spPr bwMode="auto">
          <a:xfrm>
            <a:off x="692150" y="1562179"/>
            <a:ext cx="4252913" cy="0"/>
          </a:xfrm>
          <a:prstGeom prst="line">
            <a:avLst/>
          </a:prstGeom>
          <a:noFill/>
          <a:ln w="57150">
            <a:solidFill>
              <a:schemeClr val="bg1"/>
            </a:solidFill>
            <a:round/>
            <a:headEnd/>
            <a:tailEnd/>
          </a:ln>
          <a:extLst>
            <a:ext uri="{909E8E84-426E-40DD-AFC4-6F175D3DCCD1}">
              <a14:hiddenFill xmlns:a14="http://schemas.microsoft.com/office/drawing/2010/main">
                <a:noFill/>
              </a14:hiddenFill>
            </a:ext>
          </a:extLst>
        </p:spPr>
      </p:cxnSp>
      <p:sp>
        <p:nvSpPr>
          <p:cNvPr id="15" name="文本框 22"/>
          <p:cNvSpPr txBox="1">
            <a:spLocks noChangeArrowheads="1"/>
          </p:cNvSpPr>
          <p:nvPr/>
        </p:nvSpPr>
        <p:spPr bwMode="auto">
          <a:xfrm>
            <a:off x="2653502" y="2138514"/>
            <a:ext cx="7912898"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defRPr sz="3200" b="1">
                <a:solidFill>
                  <a:schemeClr val="bg1"/>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latin typeface="Calibri" panose="020F0502020204030204" pitchFamily="34" charset="0"/>
                <a:ea typeface="宋体" panose="02010600030101010101" pitchFamily="2" charset="-122"/>
              </a:defRPr>
            </a:lvl9pPr>
          </a:lstStyle>
          <a:p>
            <a:r>
              <a:rPr lang="zh-CN" altLang="en-US" sz="2800" dirty="0" smtClean="0"/>
              <a:t>       对</a:t>
            </a:r>
            <a:r>
              <a:rPr lang="zh-CN" altLang="en-US" sz="2800" dirty="0"/>
              <a:t>近年来我国零售行业在受到电商影响下的整体发展情况做了简单回顾，对“线上”、“线下”零售行业的发展趋势做了详细的分析与解读，并结合分享经济、共享经济，对零售行业在物流层面的变化进行了高瞻远瞩的预测与分析，最后结合具体案例对智能化仓储时代的优势和实施难点做了具体的解读。</a:t>
            </a:r>
            <a:endParaRPr lang="zh-CN" altLang="en-US" sz="2800" dirty="0"/>
          </a:p>
        </p:txBody>
      </p:sp>
    </p:spTree>
    <p:extLst>
      <p:ext uri="{BB962C8B-B14F-4D97-AF65-F5344CB8AC3E}">
        <p14:creationId xmlns:p14="http://schemas.microsoft.com/office/powerpoint/2010/main" val="3460165641"/>
      </p:ext>
    </p:extLst>
  </p:cSld>
  <p:clrMapOvr>
    <a:masterClrMapping/>
  </p:clrMapOvr>
</p:sld>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549</TotalTime>
  <Words>100</Words>
  <Application>Microsoft Office PowerPoint</Application>
  <PresentationFormat>宽屏</PresentationFormat>
  <Paragraphs>7</Paragraphs>
  <Slides>2</Slides>
  <Notes>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vt:i4>
      </vt:variant>
    </vt:vector>
  </HeadingPairs>
  <TitlesOfParts>
    <vt:vector size="8" baseType="lpstr">
      <vt:lpstr>宋体</vt:lpstr>
      <vt:lpstr>微软雅黑</vt:lpstr>
      <vt:lpstr>Arial</vt:lpstr>
      <vt:lpstr>Calibri</vt:lpstr>
      <vt:lpstr>Calibri Light</vt:lpstr>
      <vt:lpstr>Office 主题</vt:lpstr>
      <vt:lpstr>新零售时代的物流需求趋势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dell</dc:creator>
  <cp:lastModifiedBy>dell</cp:lastModifiedBy>
  <cp:revision>55</cp:revision>
  <dcterms:created xsi:type="dcterms:W3CDTF">2017-05-11T03:29:06Z</dcterms:created>
  <dcterms:modified xsi:type="dcterms:W3CDTF">2017-11-09T06:52:42Z</dcterms:modified>
</cp:coreProperties>
</file>