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63" r:id="rId3"/>
    <p:sldId id="264" r:id="rId4"/>
    <p:sldId id="256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292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944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34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07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152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638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35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934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916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15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59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763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20000"/>
            </a:srgb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十八大以后我国开放型经济发展的新趋势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中国社会科学院经济研究所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裴长洪 所长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半闭框 17"/>
          <p:cNvSpPr/>
          <p:nvPr/>
        </p:nvSpPr>
        <p:spPr>
          <a:xfrm>
            <a:off x="3241681" y="2145136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半闭框 18"/>
          <p:cNvSpPr/>
          <p:nvPr/>
        </p:nvSpPr>
        <p:spPr>
          <a:xfrm rot="10800000">
            <a:off x="8441943" y="3917173"/>
            <a:ext cx="432048" cy="432048"/>
          </a:xfrm>
          <a:prstGeom prst="halfFrame">
            <a:avLst>
              <a:gd name="adj1" fmla="val 8138"/>
              <a:gd name="adj2" fmla="val 561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半闭框 19"/>
          <p:cNvSpPr/>
          <p:nvPr/>
        </p:nvSpPr>
        <p:spPr>
          <a:xfrm rot="16200000">
            <a:off x="3239815" y="39190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半闭框 20"/>
          <p:cNvSpPr/>
          <p:nvPr/>
        </p:nvSpPr>
        <p:spPr>
          <a:xfrm rot="5400000">
            <a:off x="8427577" y="2159242"/>
            <a:ext cx="432048" cy="428310"/>
          </a:xfrm>
          <a:prstGeom prst="halfFrame">
            <a:avLst>
              <a:gd name="adj1" fmla="val 3231"/>
              <a:gd name="adj2" fmla="val 3808"/>
            </a:avLst>
          </a:prstGeom>
          <a:solidFill>
            <a:srgbClr val="34C05D"/>
          </a:solidFill>
          <a:ln>
            <a:solidFill>
              <a:srgbClr val="34C0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222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30" name="矩形 1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1952125" y="2161946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92150" y="683893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692150" y="1435179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692150" y="1562179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2742402" y="2146754"/>
            <a:ext cx="720508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zh-CN" sz="2000" dirty="0"/>
              <a:t>裴教授认为</a:t>
            </a:r>
            <a:r>
              <a:rPr lang="zh-CN" altLang="zh-CN" sz="2000" dirty="0" smtClean="0"/>
              <a:t>十八</a:t>
            </a:r>
            <a:r>
              <a:rPr lang="zh-CN" altLang="zh-CN" sz="2000" dirty="0"/>
              <a:t>大报告中</a:t>
            </a:r>
            <a:r>
              <a:rPr lang="zh-CN" altLang="zh-CN" sz="2000" dirty="0" smtClean="0"/>
              <a:t>提出</a:t>
            </a:r>
            <a:r>
              <a:rPr lang="zh-CN" altLang="en-US" sz="2000" dirty="0" smtClean="0"/>
              <a:t>的</a:t>
            </a:r>
            <a:r>
              <a:rPr lang="zh-CN" altLang="zh-CN" sz="2000" dirty="0" smtClean="0"/>
              <a:t>“</a:t>
            </a:r>
            <a:r>
              <a:rPr lang="zh-CN" altLang="zh-CN" sz="2000" dirty="0"/>
              <a:t>实行更加积极主动的开放战略</a:t>
            </a:r>
            <a:r>
              <a:rPr lang="en-US" altLang="zh-CN" sz="2000" dirty="0"/>
              <a:t>,</a:t>
            </a:r>
            <a:r>
              <a:rPr lang="zh-CN" altLang="zh-CN" sz="2000" dirty="0"/>
              <a:t>完善互利共盈、多元平衡、安全高效的开放型经济体系”为中国未来开放性经济的发展确立了新的</a:t>
            </a:r>
            <a:r>
              <a:rPr lang="zh-CN" altLang="zh-CN" sz="2000" dirty="0" smtClean="0"/>
              <a:t>方向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</p:txBody>
      </p:sp>
      <p:grpSp>
        <p:nvGrpSpPr>
          <p:cNvPr id="31" name="组合 33"/>
          <p:cNvGrpSpPr>
            <a:grpSpLocks/>
          </p:cNvGrpSpPr>
          <p:nvPr/>
        </p:nvGrpSpPr>
        <p:grpSpPr bwMode="auto">
          <a:xfrm>
            <a:off x="1995893" y="4610098"/>
            <a:ext cx="368300" cy="554752"/>
            <a:chOff x="0" y="0"/>
            <a:chExt cx="1064175" cy="1605838"/>
          </a:xfrm>
        </p:grpSpPr>
        <p:sp>
          <p:nvSpPr>
            <p:cNvPr id="32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6" name="文本框 22"/>
          <p:cNvSpPr txBox="1">
            <a:spLocks noChangeArrowheads="1"/>
          </p:cNvSpPr>
          <p:nvPr/>
        </p:nvSpPr>
        <p:spPr bwMode="auto">
          <a:xfrm>
            <a:off x="2742402" y="4610098"/>
            <a:ext cx="720508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dirty="0"/>
              <a:t>裴教授一一解答现场师生的疑问，用生动的语言、有趣的事例回答了“如何应对中国对外贸易中服务贸易逆差不断增大的趋势”等问题</a:t>
            </a:r>
            <a:endParaRPr lang="en-US" altLang="zh-CN" dirty="0"/>
          </a:p>
        </p:txBody>
      </p:sp>
      <p:sp>
        <p:nvSpPr>
          <p:cNvPr id="38" name="文本框 22"/>
          <p:cNvSpPr txBox="1">
            <a:spLocks noChangeArrowheads="1"/>
          </p:cNvSpPr>
          <p:nvPr/>
        </p:nvSpPr>
        <p:spPr bwMode="auto">
          <a:xfrm>
            <a:off x="2742402" y="3194426"/>
            <a:ext cx="720508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zh-CN" sz="2000" dirty="0"/>
              <a:t>通过一个开放型经济的分析框架，裴教授指出要全面提高开放型经济的水平，中国要实现两个转变：第一，加快转变对外经济发展方式；第二，积极参与全球经济治理，转变在全球经济舞台上的角色定位。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47488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36"/>
            <a:ext cx="12201146" cy="6852864"/>
          </a:xfrm>
          <a:prstGeom prst="rect">
            <a:avLst/>
          </a:prstGeom>
        </p:spPr>
      </p:pic>
      <p:sp>
        <p:nvSpPr>
          <p:cNvPr id="40" name="矩形 14"/>
          <p:cNvSpPr>
            <a:spLocks noChangeArrowheads="1"/>
          </p:cNvSpPr>
          <p:nvPr/>
        </p:nvSpPr>
        <p:spPr bwMode="auto">
          <a:xfrm>
            <a:off x="9146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885325" y="1888052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590550" y="418664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590550" y="1169950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590550" y="1296950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1490663" y="1898417"/>
            <a:ext cx="4046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 smtClean="0"/>
              <a:t>大宗商品的概念及属性</a:t>
            </a:r>
            <a:endParaRPr lang="zh-CN" altLang="en-US" sz="2400" dirty="0"/>
          </a:p>
        </p:txBody>
      </p:sp>
      <p:grpSp>
        <p:nvGrpSpPr>
          <p:cNvPr id="16" name="组合 23"/>
          <p:cNvGrpSpPr>
            <a:grpSpLocks/>
          </p:cNvGrpSpPr>
          <p:nvPr/>
        </p:nvGrpSpPr>
        <p:grpSpPr bwMode="auto">
          <a:xfrm>
            <a:off x="870334" y="2660169"/>
            <a:ext cx="368300" cy="554752"/>
            <a:chOff x="0" y="0"/>
            <a:chExt cx="1064175" cy="1605838"/>
          </a:xfrm>
        </p:grpSpPr>
        <p:sp>
          <p:nvSpPr>
            <p:cNvPr id="17" name="任意多边形 2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" name="任意多边形 2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" name="组合 28"/>
          <p:cNvGrpSpPr>
            <a:grpSpLocks/>
          </p:cNvGrpSpPr>
          <p:nvPr/>
        </p:nvGrpSpPr>
        <p:grpSpPr bwMode="auto">
          <a:xfrm>
            <a:off x="880328" y="3473013"/>
            <a:ext cx="368300" cy="553600"/>
            <a:chOff x="0" y="0"/>
            <a:chExt cx="1064175" cy="1605838"/>
          </a:xfrm>
        </p:grpSpPr>
        <p:sp>
          <p:nvSpPr>
            <p:cNvPr id="22" name="任意多边形 2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" name="任意多边形 30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6" name="组合 33"/>
          <p:cNvGrpSpPr>
            <a:grpSpLocks/>
          </p:cNvGrpSpPr>
          <p:nvPr/>
        </p:nvGrpSpPr>
        <p:grpSpPr bwMode="auto">
          <a:xfrm>
            <a:off x="875331" y="4298454"/>
            <a:ext cx="368300" cy="554752"/>
            <a:chOff x="0" y="0"/>
            <a:chExt cx="1064175" cy="1605838"/>
          </a:xfrm>
        </p:grpSpPr>
        <p:sp>
          <p:nvSpPr>
            <p:cNvPr id="27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1" name="组合 33"/>
          <p:cNvGrpSpPr>
            <a:grpSpLocks/>
          </p:cNvGrpSpPr>
          <p:nvPr/>
        </p:nvGrpSpPr>
        <p:grpSpPr bwMode="auto">
          <a:xfrm>
            <a:off x="865337" y="5386536"/>
            <a:ext cx="368300" cy="554752"/>
            <a:chOff x="0" y="0"/>
            <a:chExt cx="1064175" cy="1605838"/>
          </a:xfrm>
        </p:grpSpPr>
        <p:sp>
          <p:nvSpPr>
            <p:cNvPr id="32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4" name="文本框 22"/>
          <p:cNvSpPr txBox="1">
            <a:spLocks noChangeArrowheads="1"/>
          </p:cNvSpPr>
          <p:nvPr/>
        </p:nvSpPr>
        <p:spPr bwMode="auto">
          <a:xfrm>
            <a:off x="1490663" y="2671081"/>
            <a:ext cx="4046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/>
              <a:t>大宗商品的市场现状</a:t>
            </a:r>
          </a:p>
        </p:txBody>
      </p:sp>
      <p:sp>
        <p:nvSpPr>
          <p:cNvPr id="35" name="文本框 22"/>
          <p:cNvSpPr txBox="1">
            <a:spLocks noChangeArrowheads="1"/>
          </p:cNvSpPr>
          <p:nvPr/>
        </p:nvSpPr>
        <p:spPr bwMode="auto">
          <a:xfrm>
            <a:off x="1490663" y="3486582"/>
            <a:ext cx="4046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/>
              <a:t>大宗商品的市场现状</a:t>
            </a:r>
          </a:p>
        </p:txBody>
      </p:sp>
      <p:sp>
        <p:nvSpPr>
          <p:cNvPr id="36" name="文本框 22"/>
          <p:cNvSpPr txBox="1">
            <a:spLocks noChangeArrowheads="1"/>
          </p:cNvSpPr>
          <p:nvPr/>
        </p:nvSpPr>
        <p:spPr bwMode="auto">
          <a:xfrm>
            <a:off x="1490663" y="4225418"/>
            <a:ext cx="41862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/>
              <a:t>大宗商品的市场现状大宗商品物流的特性及其发展趋势</a:t>
            </a:r>
            <a:endParaRPr lang="en-US" altLang="zh-CN" sz="2400" dirty="0"/>
          </a:p>
        </p:txBody>
      </p: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1490663" y="5402121"/>
            <a:ext cx="41862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/>
              <a:t>天物大宗平台物流的运作模式</a:t>
            </a:r>
            <a:endParaRPr lang="en-US" altLang="zh-CN" sz="2400" dirty="0"/>
          </a:p>
        </p:txBody>
      </p:sp>
      <p:sp>
        <p:nvSpPr>
          <p:cNvPr id="29" name="矩形 28"/>
          <p:cNvSpPr/>
          <p:nvPr/>
        </p:nvSpPr>
        <p:spPr>
          <a:xfrm>
            <a:off x="6538911" y="1898417"/>
            <a:ext cx="521017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首先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538911" y="3429000"/>
            <a:ext cx="520700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首先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535338" y="5202066"/>
            <a:ext cx="5207003" cy="820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首先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14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1884363"/>
            <a:ext cx="7772400" cy="1531938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十八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大以后我国开放型经济发展的新趋势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3779838"/>
            <a:ext cx="6858000" cy="2036762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姓名 职务）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（日期）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6769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211</Words>
  <Application>Microsoft Office PowerPoint</Application>
  <PresentationFormat>宽屏</PresentationFormat>
  <Paragraphs>23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宋体</vt:lpstr>
      <vt:lpstr>微软雅黑</vt:lpstr>
      <vt:lpstr>Arial</vt:lpstr>
      <vt:lpstr>Calibri</vt:lpstr>
      <vt:lpstr>Calibri Light</vt:lpstr>
      <vt:lpstr>Office 主题</vt:lpstr>
      <vt:lpstr>十八大以后我国开放型经济发展的新趋势</vt:lpstr>
      <vt:lpstr>PowerPoint 演示文稿</vt:lpstr>
      <vt:lpstr>PowerPoint 演示文稿</vt:lpstr>
      <vt:lpstr>十八大以后我国开放型经济发展的新趋势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46</cp:revision>
  <dcterms:created xsi:type="dcterms:W3CDTF">2017-05-11T03:29:06Z</dcterms:created>
  <dcterms:modified xsi:type="dcterms:W3CDTF">2017-05-12T02:59:53Z</dcterms:modified>
</cp:coreProperties>
</file>