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4" r:id="rId2"/>
    <p:sldId id="265" r:id="rId3"/>
    <p:sldId id="256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4" autoAdjust="0"/>
    <p:restoredTop sz="94660"/>
  </p:normalViewPr>
  <p:slideViewPr>
    <p:cSldViewPr snapToGrid="0">
      <p:cViewPr varScale="1">
        <p:scale>
          <a:sx n="75" d="100"/>
          <a:sy n="75" d="100"/>
        </p:scale>
        <p:origin x="72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0245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8147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2395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4377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2458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1166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3535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4135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8338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610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4617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8058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3"/>
          <p:cNvSpPr>
            <a:spLocks noChangeArrowheads="1"/>
          </p:cNvSpPr>
          <p:nvPr/>
        </p:nvSpPr>
        <p:spPr bwMode="auto">
          <a:xfrm>
            <a:off x="2343150" y="2286000"/>
            <a:ext cx="7261225" cy="1963738"/>
          </a:xfrm>
          <a:prstGeom prst="rect">
            <a:avLst/>
          </a:prstGeom>
          <a:solidFill>
            <a:srgbClr val="0D0D0D">
              <a:alpha val="1294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7" name="组合 4"/>
          <p:cNvGrpSpPr>
            <a:grpSpLocks/>
          </p:cNvGrpSpPr>
          <p:nvPr/>
        </p:nvGrpSpPr>
        <p:grpSpPr bwMode="auto">
          <a:xfrm>
            <a:off x="2160588" y="2978150"/>
            <a:ext cx="939800" cy="901700"/>
            <a:chOff x="0" y="0"/>
            <a:chExt cx="4262236" cy="4090401"/>
          </a:xfrm>
        </p:grpSpPr>
        <p:sp>
          <p:nvSpPr>
            <p:cNvPr id="8" name="等腰三角形 5"/>
            <p:cNvSpPr>
              <a:spLocks noChangeArrowheads="1"/>
            </p:cNvSpPr>
            <p:nvPr/>
          </p:nvSpPr>
          <p:spPr bwMode="auto">
            <a:xfrm>
              <a:off x="0" y="0"/>
              <a:ext cx="3320425" cy="3450557"/>
            </a:xfrm>
            <a:prstGeom prst="triangle">
              <a:avLst>
                <a:gd name="adj" fmla="val 10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9" name="等腰三角形 6"/>
            <p:cNvSpPr>
              <a:spLocks noChangeArrowheads="1"/>
            </p:cNvSpPr>
            <p:nvPr/>
          </p:nvSpPr>
          <p:spPr bwMode="auto">
            <a:xfrm rot="5400000">
              <a:off x="2111240" y="1939404"/>
              <a:ext cx="2418364" cy="1883627"/>
            </a:xfrm>
            <a:prstGeom prst="triangle">
              <a:avLst>
                <a:gd name="adj" fmla="val 10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椭圆 7"/>
            <p:cNvSpPr>
              <a:spLocks noChangeArrowheads="1"/>
            </p:cNvSpPr>
            <p:nvPr/>
          </p:nvSpPr>
          <p:spPr bwMode="auto">
            <a:xfrm>
              <a:off x="3641610" y="1672038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1" name="组合 8"/>
          <p:cNvGrpSpPr>
            <a:grpSpLocks/>
          </p:cNvGrpSpPr>
          <p:nvPr/>
        </p:nvGrpSpPr>
        <p:grpSpPr bwMode="auto">
          <a:xfrm>
            <a:off x="9185275" y="3371850"/>
            <a:ext cx="839788" cy="877888"/>
            <a:chOff x="0" y="0"/>
            <a:chExt cx="3449737" cy="3606178"/>
          </a:xfrm>
        </p:grpSpPr>
        <p:sp>
          <p:nvSpPr>
            <p:cNvPr id="12" name="等腰三角形 9"/>
            <p:cNvSpPr>
              <a:spLocks noChangeArrowheads="1"/>
            </p:cNvSpPr>
            <p:nvPr/>
          </p:nvSpPr>
          <p:spPr bwMode="auto">
            <a:xfrm rot="716823">
              <a:off x="0" y="0"/>
              <a:ext cx="3320428" cy="3450556"/>
            </a:xfrm>
            <a:prstGeom prst="triangle">
              <a:avLst>
                <a:gd name="adj" fmla="val 5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3" name="等腰三角形 10"/>
            <p:cNvSpPr>
              <a:spLocks noChangeArrowheads="1"/>
            </p:cNvSpPr>
            <p:nvPr/>
          </p:nvSpPr>
          <p:spPr bwMode="auto">
            <a:xfrm rot="-2580544">
              <a:off x="868895" y="1325164"/>
              <a:ext cx="2014750" cy="2281014"/>
            </a:xfrm>
            <a:prstGeom prst="triangle">
              <a:avLst>
                <a:gd name="adj" fmla="val 5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" name="椭圆 11"/>
            <p:cNvSpPr>
              <a:spLocks noChangeArrowheads="1"/>
            </p:cNvSpPr>
            <p:nvPr/>
          </p:nvSpPr>
          <p:spPr bwMode="auto">
            <a:xfrm>
              <a:off x="3390865" y="1639209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209800" y="2570163"/>
            <a:ext cx="7772400" cy="1531938"/>
          </a:xfrm>
        </p:spPr>
        <p:txBody>
          <a:bodyPr anchor="ctr" anchorCtr="0">
            <a:norm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德国工业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4.0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与中国两化深度融合：比较与启示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的原因及意义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667000" y="4465638"/>
            <a:ext cx="6858000" cy="1998662"/>
          </a:xfrm>
        </p:spPr>
        <p:txBody>
          <a:bodyPr anchor="ctr" anchorCtr="0">
            <a:normAutofit/>
          </a:bodyPr>
          <a:lstStyle/>
          <a:p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南开大学经济与社会发展研究院产业经济研究所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杜传忠 教授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16</a:t>
            </a: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598749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文本框 15"/>
          <p:cNvSpPr txBox="1">
            <a:spLocks noChangeArrowheads="1"/>
          </p:cNvSpPr>
          <p:nvPr/>
        </p:nvSpPr>
        <p:spPr bwMode="auto">
          <a:xfrm>
            <a:off x="692150" y="683893"/>
            <a:ext cx="470949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内容提要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连接符 17"/>
          <p:cNvCxnSpPr>
            <a:cxnSpLocks noChangeShapeType="1"/>
          </p:cNvCxnSpPr>
          <p:nvPr/>
        </p:nvCxnSpPr>
        <p:spPr bwMode="auto">
          <a:xfrm flipV="1">
            <a:off x="692150" y="1435179"/>
            <a:ext cx="4252913" cy="9525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直接连接符 20"/>
          <p:cNvCxnSpPr>
            <a:cxnSpLocks noChangeShapeType="1"/>
          </p:cNvCxnSpPr>
          <p:nvPr/>
        </p:nvCxnSpPr>
        <p:spPr bwMode="auto">
          <a:xfrm>
            <a:off x="692150" y="1562179"/>
            <a:ext cx="4252913" cy="0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文本框 22"/>
          <p:cNvSpPr txBox="1">
            <a:spLocks noChangeArrowheads="1"/>
          </p:cNvSpPr>
          <p:nvPr/>
        </p:nvSpPr>
        <p:spPr bwMode="auto">
          <a:xfrm>
            <a:off x="2742402" y="2169235"/>
            <a:ext cx="732869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zh-CN" altLang="en-US" sz="2400" dirty="0"/>
              <a:t>围绕“</a:t>
            </a:r>
            <a:r>
              <a:rPr lang="zh-CN" altLang="zh-CN" sz="2400" dirty="0"/>
              <a:t>通信革命和能源革命的结合</a:t>
            </a:r>
            <a:r>
              <a:rPr lang="zh-CN" altLang="en-US" sz="2400" dirty="0"/>
              <a:t>“以及”</a:t>
            </a:r>
            <a:r>
              <a:rPr lang="zh-CN" altLang="zh-CN" sz="2400" dirty="0"/>
              <a:t>制造业的数字化</a:t>
            </a:r>
            <a:r>
              <a:rPr lang="zh-CN" altLang="en-US" sz="2400" dirty="0"/>
              <a:t>”两种观点，阐释了</a:t>
            </a:r>
            <a:r>
              <a:rPr lang="zh-CN" altLang="zh-CN" sz="2400" dirty="0"/>
              <a:t>“什么是德国工业</a:t>
            </a:r>
            <a:r>
              <a:rPr lang="en-US" altLang="zh-CN" sz="2400" dirty="0"/>
              <a:t>4.0</a:t>
            </a:r>
            <a:r>
              <a:rPr lang="zh-CN" altLang="zh-CN" sz="2400" dirty="0"/>
              <a:t>”，“为什么要提出德国工业</a:t>
            </a:r>
            <a:r>
              <a:rPr lang="en-US" altLang="zh-CN" sz="2400" dirty="0"/>
              <a:t>4.0</a:t>
            </a:r>
            <a:r>
              <a:rPr lang="zh-CN" altLang="zh-CN" sz="2400" dirty="0"/>
              <a:t>”，“德国工业</a:t>
            </a:r>
            <a:r>
              <a:rPr lang="en-US" altLang="zh-CN" sz="2400" dirty="0"/>
              <a:t>4.0</a:t>
            </a:r>
            <a:r>
              <a:rPr lang="zh-CN" altLang="zh-CN" sz="2400" dirty="0"/>
              <a:t>战略的推进”</a:t>
            </a:r>
            <a:endParaRPr lang="zh-CN" altLang="en-US" sz="2400" dirty="0"/>
          </a:p>
        </p:txBody>
      </p:sp>
      <p:sp>
        <p:nvSpPr>
          <p:cNvPr id="36" name="文本框 22"/>
          <p:cNvSpPr txBox="1">
            <a:spLocks noChangeArrowheads="1"/>
          </p:cNvSpPr>
          <p:nvPr/>
        </p:nvSpPr>
        <p:spPr bwMode="auto">
          <a:xfrm>
            <a:off x="2742402" y="4098802"/>
            <a:ext cx="720508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400" dirty="0"/>
              <a:t>深入分析在工业</a:t>
            </a:r>
            <a:r>
              <a:rPr lang="en-US" altLang="zh-CN" sz="2400" dirty="0"/>
              <a:t>4.0</a:t>
            </a:r>
            <a:r>
              <a:rPr lang="zh-CN" altLang="zh-CN" sz="2400" dirty="0"/>
              <a:t>下德国工业生产方式的转变</a:t>
            </a:r>
            <a:endParaRPr lang="zh-CN" altLang="en-US" sz="2400" dirty="0"/>
          </a:p>
        </p:txBody>
      </p:sp>
      <p:sp>
        <p:nvSpPr>
          <p:cNvPr id="37" name="文本框 22"/>
          <p:cNvSpPr txBox="1">
            <a:spLocks noChangeArrowheads="1"/>
          </p:cNvSpPr>
          <p:nvPr/>
        </p:nvSpPr>
        <p:spPr bwMode="auto">
          <a:xfrm>
            <a:off x="2742402" y="5207912"/>
            <a:ext cx="627459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400" dirty="0"/>
              <a:t>讨论了当前中国制造业的发展问题</a:t>
            </a:r>
            <a:endParaRPr lang="zh-CN" altLang="en-US" sz="2400" dirty="0"/>
          </a:p>
        </p:txBody>
      </p:sp>
      <p:grpSp>
        <p:nvGrpSpPr>
          <p:cNvPr id="50" name="组合 8"/>
          <p:cNvGrpSpPr>
            <a:grpSpLocks/>
          </p:cNvGrpSpPr>
          <p:nvPr/>
        </p:nvGrpSpPr>
        <p:grpSpPr bwMode="auto">
          <a:xfrm>
            <a:off x="2033809" y="2203890"/>
            <a:ext cx="441325" cy="461347"/>
            <a:chOff x="0" y="0"/>
            <a:chExt cx="3449737" cy="3606178"/>
          </a:xfrm>
        </p:grpSpPr>
        <p:sp>
          <p:nvSpPr>
            <p:cNvPr id="51" name="等腰三角形 9"/>
            <p:cNvSpPr>
              <a:spLocks noChangeArrowheads="1"/>
            </p:cNvSpPr>
            <p:nvPr/>
          </p:nvSpPr>
          <p:spPr bwMode="auto">
            <a:xfrm rot="716823">
              <a:off x="0" y="0"/>
              <a:ext cx="3320428" cy="3450556"/>
            </a:xfrm>
            <a:prstGeom prst="triangle">
              <a:avLst>
                <a:gd name="adj" fmla="val 5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2" name="等腰三角形 10"/>
            <p:cNvSpPr>
              <a:spLocks noChangeArrowheads="1"/>
            </p:cNvSpPr>
            <p:nvPr/>
          </p:nvSpPr>
          <p:spPr bwMode="auto">
            <a:xfrm rot="-2580544">
              <a:off x="868895" y="1325164"/>
              <a:ext cx="2014750" cy="2281014"/>
            </a:xfrm>
            <a:prstGeom prst="triangle">
              <a:avLst>
                <a:gd name="adj" fmla="val 5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3" name="椭圆 11"/>
            <p:cNvSpPr>
              <a:spLocks noChangeArrowheads="1"/>
            </p:cNvSpPr>
            <p:nvPr/>
          </p:nvSpPr>
          <p:spPr bwMode="auto">
            <a:xfrm>
              <a:off x="3390865" y="1639209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58" name="组合 8"/>
          <p:cNvGrpSpPr>
            <a:grpSpLocks/>
          </p:cNvGrpSpPr>
          <p:nvPr/>
        </p:nvGrpSpPr>
        <p:grpSpPr bwMode="auto">
          <a:xfrm>
            <a:off x="2036337" y="4099120"/>
            <a:ext cx="441325" cy="461347"/>
            <a:chOff x="0" y="0"/>
            <a:chExt cx="3449737" cy="3606178"/>
          </a:xfrm>
        </p:grpSpPr>
        <p:sp>
          <p:nvSpPr>
            <p:cNvPr id="59" name="等腰三角形 9"/>
            <p:cNvSpPr>
              <a:spLocks noChangeArrowheads="1"/>
            </p:cNvSpPr>
            <p:nvPr/>
          </p:nvSpPr>
          <p:spPr bwMode="auto">
            <a:xfrm rot="716823">
              <a:off x="0" y="0"/>
              <a:ext cx="3320428" cy="3450556"/>
            </a:xfrm>
            <a:prstGeom prst="triangle">
              <a:avLst>
                <a:gd name="adj" fmla="val 5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0" name="等腰三角形 10"/>
            <p:cNvSpPr>
              <a:spLocks noChangeArrowheads="1"/>
            </p:cNvSpPr>
            <p:nvPr/>
          </p:nvSpPr>
          <p:spPr bwMode="auto">
            <a:xfrm rot="-2580544">
              <a:off x="868895" y="1325164"/>
              <a:ext cx="2014750" cy="2281014"/>
            </a:xfrm>
            <a:prstGeom prst="triangle">
              <a:avLst>
                <a:gd name="adj" fmla="val 5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1" name="椭圆 11"/>
            <p:cNvSpPr>
              <a:spLocks noChangeArrowheads="1"/>
            </p:cNvSpPr>
            <p:nvPr/>
          </p:nvSpPr>
          <p:spPr bwMode="auto">
            <a:xfrm>
              <a:off x="3390865" y="1639209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66" name="组合 8"/>
          <p:cNvGrpSpPr>
            <a:grpSpLocks/>
          </p:cNvGrpSpPr>
          <p:nvPr/>
        </p:nvGrpSpPr>
        <p:grpSpPr bwMode="auto">
          <a:xfrm>
            <a:off x="2068521" y="5238848"/>
            <a:ext cx="441325" cy="461347"/>
            <a:chOff x="0" y="0"/>
            <a:chExt cx="3449737" cy="3606178"/>
          </a:xfrm>
        </p:grpSpPr>
        <p:sp>
          <p:nvSpPr>
            <p:cNvPr id="67" name="等腰三角形 9"/>
            <p:cNvSpPr>
              <a:spLocks noChangeArrowheads="1"/>
            </p:cNvSpPr>
            <p:nvPr/>
          </p:nvSpPr>
          <p:spPr bwMode="auto">
            <a:xfrm rot="716823">
              <a:off x="0" y="0"/>
              <a:ext cx="3320428" cy="3450556"/>
            </a:xfrm>
            <a:prstGeom prst="triangle">
              <a:avLst>
                <a:gd name="adj" fmla="val 5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8" name="等腰三角形 10"/>
            <p:cNvSpPr>
              <a:spLocks noChangeArrowheads="1"/>
            </p:cNvSpPr>
            <p:nvPr/>
          </p:nvSpPr>
          <p:spPr bwMode="auto">
            <a:xfrm rot="-2580544">
              <a:off x="868895" y="1325164"/>
              <a:ext cx="2014750" cy="2281014"/>
            </a:xfrm>
            <a:prstGeom prst="triangle">
              <a:avLst>
                <a:gd name="adj" fmla="val 5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9" name="椭圆 11"/>
            <p:cNvSpPr>
              <a:spLocks noChangeArrowheads="1"/>
            </p:cNvSpPr>
            <p:nvPr/>
          </p:nvSpPr>
          <p:spPr bwMode="auto">
            <a:xfrm>
              <a:off x="3390865" y="1639209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06025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209800" y="1884363"/>
            <a:ext cx="7772400" cy="1531938"/>
          </a:xfr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德国工业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4.0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与中国两化深度融合：比较与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启示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原因及意义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667000" y="3779838"/>
            <a:ext cx="6858000" cy="2036762"/>
          </a:xfr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（职称 工作单位）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杜传忠 教授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16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06769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316</TotalTime>
  <Words>137</Words>
  <Application>Microsoft Office PowerPoint</Application>
  <PresentationFormat>宽屏</PresentationFormat>
  <Paragraphs>14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9" baseType="lpstr">
      <vt:lpstr>宋体</vt:lpstr>
      <vt:lpstr>微软雅黑</vt:lpstr>
      <vt:lpstr>Arial</vt:lpstr>
      <vt:lpstr>Calibri</vt:lpstr>
      <vt:lpstr>Calibri Light</vt:lpstr>
      <vt:lpstr>Office 主题</vt:lpstr>
      <vt:lpstr>“德国工业4.0与中国两化深度融合：比较与启示”的原因及意义</vt:lpstr>
      <vt:lpstr>PowerPoint 演示文稿</vt:lpstr>
      <vt:lpstr>“德国工业4.0与中国两化深度融合：比较与启示”的原因及意义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dell</cp:lastModifiedBy>
  <cp:revision>46</cp:revision>
  <dcterms:created xsi:type="dcterms:W3CDTF">2017-05-11T03:29:06Z</dcterms:created>
  <dcterms:modified xsi:type="dcterms:W3CDTF">2017-05-12T02:35:42Z</dcterms:modified>
</cp:coreProperties>
</file>